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diagrams/drawing1.xml" ContentType="application/vnd.ms-office.drawingml.diagramDrawing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diagrams/data1.xml" ContentType="application/vnd.openxmlformats-officedocument.drawingml.diagramData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89"/>
  </p:notesMasterIdLst>
  <p:handoutMasterIdLst>
    <p:handoutMasterId r:id="rId90"/>
  </p:handoutMasterIdLst>
  <p:sldIdLst>
    <p:sldId id="256" r:id="rId5"/>
    <p:sldId id="259" r:id="rId6"/>
    <p:sldId id="269" r:id="rId7"/>
    <p:sldId id="290" r:id="rId8"/>
    <p:sldId id="291" r:id="rId9"/>
    <p:sldId id="300" r:id="rId10"/>
    <p:sldId id="292" r:id="rId11"/>
    <p:sldId id="299" r:id="rId12"/>
    <p:sldId id="301" r:id="rId13"/>
    <p:sldId id="302" r:id="rId14"/>
    <p:sldId id="293" r:id="rId15"/>
    <p:sldId id="303" r:id="rId16"/>
    <p:sldId id="305" r:id="rId17"/>
    <p:sldId id="304" r:id="rId18"/>
    <p:sldId id="306" r:id="rId19"/>
    <p:sldId id="309" r:id="rId20"/>
    <p:sldId id="318" r:id="rId21"/>
    <p:sldId id="307" r:id="rId22"/>
    <p:sldId id="308" r:id="rId23"/>
    <p:sldId id="331" r:id="rId24"/>
    <p:sldId id="332" r:id="rId25"/>
    <p:sldId id="294" r:id="rId26"/>
    <p:sldId id="310" r:id="rId27"/>
    <p:sldId id="311" r:id="rId28"/>
    <p:sldId id="326" r:id="rId29"/>
    <p:sldId id="312" r:id="rId30"/>
    <p:sldId id="316" r:id="rId31"/>
    <p:sldId id="315" r:id="rId32"/>
    <p:sldId id="322" r:id="rId33"/>
    <p:sldId id="313" r:id="rId34"/>
    <p:sldId id="323" r:id="rId35"/>
    <p:sldId id="361" r:id="rId36"/>
    <p:sldId id="295" r:id="rId37"/>
    <p:sldId id="317" r:id="rId38"/>
    <p:sldId id="319" r:id="rId39"/>
    <p:sldId id="345" r:id="rId40"/>
    <p:sldId id="366" r:id="rId41"/>
    <p:sldId id="333" r:id="rId42"/>
    <p:sldId id="335" r:id="rId43"/>
    <p:sldId id="334" r:id="rId44"/>
    <p:sldId id="352" r:id="rId45"/>
    <p:sldId id="336" r:id="rId46"/>
    <p:sldId id="353" r:id="rId47"/>
    <p:sldId id="350" r:id="rId48"/>
    <p:sldId id="351" r:id="rId49"/>
    <p:sldId id="362" r:id="rId50"/>
    <p:sldId id="364" r:id="rId51"/>
    <p:sldId id="337" r:id="rId52"/>
    <p:sldId id="367" r:id="rId53"/>
    <p:sldId id="365" r:id="rId54"/>
    <p:sldId id="338" r:id="rId55"/>
    <p:sldId id="363" r:id="rId56"/>
    <p:sldId id="354" r:id="rId57"/>
    <p:sldId id="356" r:id="rId58"/>
    <p:sldId id="370" r:id="rId59"/>
    <p:sldId id="339" r:id="rId60"/>
    <p:sldId id="368" r:id="rId61"/>
    <p:sldId id="374" r:id="rId62"/>
    <p:sldId id="375" r:id="rId63"/>
    <p:sldId id="376" r:id="rId64"/>
    <p:sldId id="377" r:id="rId65"/>
    <p:sldId id="340" r:id="rId66"/>
    <p:sldId id="357" r:id="rId67"/>
    <p:sldId id="355" r:id="rId68"/>
    <p:sldId id="371" r:id="rId69"/>
    <p:sldId id="348" r:id="rId70"/>
    <p:sldId id="349" r:id="rId71"/>
    <p:sldId id="369" r:id="rId72"/>
    <p:sldId id="346" r:id="rId73"/>
    <p:sldId id="347" r:id="rId74"/>
    <p:sldId id="296" r:id="rId75"/>
    <p:sldId id="320" r:id="rId76"/>
    <p:sldId id="321" r:id="rId77"/>
    <p:sldId id="330" r:id="rId78"/>
    <p:sldId id="329" r:id="rId79"/>
    <p:sldId id="297" r:id="rId80"/>
    <p:sldId id="358" r:id="rId81"/>
    <p:sldId id="298" r:id="rId82"/>
    <p:sldId id="359" r:id="rId83"/>
    <p:sldId id="360" r:id="rId84"/>
    <p:sldId id="378" r:id="rId85"/>
    <p:sldId id="379" r:id="rId86"/>
    <p:sldId id="380" r:id="rId87"/>
    <p:sldId id="260" r:id="rId88"/>
  </p:sldIdLst>
  <p:sldSz cx="12192000" cy="6858000"/>
  <p:notesSz cx="7104063" cy="10234613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9999"/>
    <a:srgbClr val="3333CC"/>
    <a:srgbClr val="FFCC99"/>
    <a:srgbClr val="1E1E1E"/>
    <a:srgbClr val="FFE0B2"/>
    <a:srgbClr val="FF9900"/>
    <a:srgbClr val="4590B8"/>
    <a:srgbClr val="CC66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15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998" autoAdjust="0"/>
    <p:restoredTop sz="87592" autoAdjust="0"/>
  </p:normalViewPr>
  <p:slideViewPr>
    <p:cSldViewPr snapToGrid="0">
      <p:cViewPr>
        <p:scale>
          <a:sx n="125" d="100"/>
          <a:sy n="125" d="100"/>
        </p:scale>
        <p:origin x="-1748" y="-480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2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7B218BD2-8448-41C9-BFC4-8AC7228EE17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딥러닝 학습 전략 수립 개요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F9501B4-7FFA-4481-BD57-64E57912E031}" type="parTrans" cxnId="{26481770-0C1B-41C7-A240-35FF220D7BC8}">
      <dgm:prSet/>
      <dgm:spPr/>
      <dgm:t>
        <a:bodyPr/>
        <a:lstStyle/>
        <a:p>
          <a:pPr latinLnBrk="1"/>
          <a:endParaRPr lang="ko-KR" altLang="en-US"/>
        </a:p>
      </dgm:t>
    </dgm:pt>
    <dgm:pt modelId="{9E5907D3-E75D-4C70-A75B-F2EFCD8D6A1F}" type="sibTrans" cxnId="{26481770-0C1B-41C7-A240-35FF220D7BC8}">
      <dgm:prSet/>
      <dgm:spPr/>
      <dgm:t>
        <a:bodyPr/>
        <a:lstStyle/>
        <a:p>
          <a:pPr latinLnBrk="1"/>
          <a:endParaRPr lang="ko-KR" altLang="en-US"/>
        </a:p>
      </dgm:t>
    </dgm:pt>
    <dgm:pt modelId="{8EE48A2D-345E-4B48-BE0D-A3202D0D2D8F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Training Pipeline and Deep Learning Network Design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A5EE473F-5316-45F4-AEE8-83346F2DFEF3}" type="parTrans" cxnId="{960B5523-CA2A-4A16-B3E1-F40674AE0075}">
      <dgm:prSet/>
      <dgm:spPr/>
      <dgm:t>
        <a:bodyPr/>
        <a:lstStyle/>
        <a:p>
          <a:pPr latinLnBrk="1"/>
          <a:endParaRPr lang="ko-KR" altLang="en-US"/>
        </a:p>
      </dgm:t>
    </dgm:pt>
    <dgm:pt modelId="{C54DA70B-17D7-4CBA-B4B7-31EFE3F7F44A}" type="sibTrans" cxnId="{960B5523-CA2A-4A16-B3E1-F40674AE0075}">
      <dgm:prSet/>
      <dgm:spPr/>
      <dgm:t>
        <a:bodyPr/>
        <a:lstStyle/>
        <a:p>
          <a:pPr latinLnBrk="1"/>
          <a:endParaRPr lang="ko-KR" altLang="en-US"/>
        </a:p>
      </dgm:t>
    </dgm:pt>
    <dgm:pt modelId="{C0E13ABB-FDCC-489D-BA42-E504AF5CED41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Preprocessing for Input and </a:t>
          </a:r>
          <a:r>
            <a:rPr lang="en-US" altLang="ko-KR" b="1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Groundtruth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9691FE4A-FE0A-459C-B14C-F8B75AA53122}" type="parTrans" cxnId="{84AA7E6F-DE51-4927-9CD8-8867A23626FC}">
      <dgm:prSet/>
      <dgm:spPr/>
      <dgm:t>
        <a:bodyPr/>
        <a:lstStyle/>
        <a:p>
          <a:pPr latinLnBrk="1"/>
          <a:endParaRPr lang="ko-KR" altLang="en-US"/>
        </a:p>
      </dgm:t>
    </dgm:pt>
    <dgm:pt modelId="{D5720BBA-2CFD-4A28-90F7-A747967E6ADF}" type="sibTrans" cxnId="{84AA7E6F-DE51-4927-9CD8-8867A23626FC}">
      <dgm:prSet/>
      <dgm:spPr/>
      <dgm:t>
        <a:bodyPr/>
        <a:lstStyle/>
        <a:p>
          <a:pPr latinLnBrk="1"/>
          <a:endParaRPr lang="ko-KR" altLang="en-US"/>
        </a:p>
      </dgm:t>
    </dgm:pt>
    <dgm:pt modelId="{5A4AB23A-B10E-4091-A10E-F18348D0C597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Post Processing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07864E1-A8F1-47B2-B99F-2D2CEFD71424}" type="parTrans" cxnId="{49F4289D-2018-48C8-B91F-7807B1CD6B60}">
      <dgm:prSet/>
      <dgm:spPr/>
      <dgm:t>
        <a:bodyPr/>
        <a:lstStyle/>
        <a:p>
          <a:pPr latinLnBrk="1"/>
          <a:endParaRPr lang="ko-KR" altLang="en-US"/>
        </a:p>
      </dgm:t>
    </dgm:pt>
    <dgm:pt modelId="{39B5D29C-9D2F-43D2-AF2D-FDAC26EB502E}" type="sibTrans" cxnId="{49F4289D-2018-48C8-B91F-7807B1CD6B60}">
      <dgm:prSet/>
      <dgm:spPr/>
      <dgm:t>
        <a:bodyPr/>
        <a:lstStyle/>
        <a:p>
          <a:pPr latinLnBrk="1"/>
          <a:endParaRPr lang="ko-KR" altLang="en-US"/>
        </a:p>
      </dgm:t>
    </dgm:pt>
    <dgm:pt modelId="{C5CF2A0D-EF1E-46CC-9F58-7760276011EB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Optimizer Selection &amp; Learning Rate Scheduling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CD9AB3C0-8A7F-4575-B95D-1E0F8525928A}" type="parTrans" cxnId="{98714CF2-2204-4090-BBAF-C895A18F1072}">
      <dgm:prSet/>
      <dgm:spPr/>
      <dgm:t>
        <a:bodyPr/>
        <a:lstStyle/>
        <a:p>
          <a:pPr latinLnBrk="1"/>
          <a:endParaRPr lang="ko-KR" altLang="en-US"/>
        </a:p>
      </dgm:t>
    </dgm:pt>
    <dgm:pt modelId="{4DBDAA77-A148-4B22-AB9F-5A8100D53504}" type="sibTrans" cxnId="{98714CF2-2204-4090-BBAF-C895A18F1072}">
      <dgm:prSet/>
      <dgm:spPr/>
      <dgm:t>
        <a:bodyPr/>
        <a:lstStyle/>
        <a:p>
          <a:pPr latinLnBrk="1"/>
          <a:endParaRPr lang="ko-KR" altLang="en-US"/>
        </a:p>
      </dgm:t>
    </dgm:pt>
    <dgm:pt modelId="{33948CF9-D1C5-4390-84C9-5C0E632D07B1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Tips for Fast Training and Data Loading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478E2453-4957-4196-A7C8-212459D3D5B6}" type="parTrans" cxnId="{6721B9BC-3784-4B07-99FD-DDB85C547529}">
      <dgm:prSet/>
      <dgm:spPr/>
      <dgm:t>
        <a:bodyPr/>
        <a:lstStyle/>
        <a:p>
          <a:pPr latinLnBrk="1"/>
          <a:endParaRPr lang="ko-KR" altLang="en-US"/>
        </a:p>
      </dgm:t>
    </dgm:pt>
    <dgm:pt modelId="{1482ED00-962B-48CC-82D8-9062131BDD4F}" type="sibTrans" cxnId="{6721B9BC-3784-4B07-99FD-DDB85C547529}">
      <dgm:prSet/>
      <dgm:spPr/>
      <dgm:t>
        <a:bodyPr/>
        <a:lstStyle/>
        <a:p>
          <a:pPr latinLnBrk="1"/>
          <a:endParaRPr lang="ko-KR" altLang="en-US"/>
        </a:p>
      </dgm:t>
    </dgm:pt>
    <dgm:pt modelId="{787C9EA6-AC89-443B-8CA4-E618EE2D03CD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Dataset Generation / Selection / Management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3532684D-2E6F-4D95-8877-E8047876EB13}" type="parTrans" cxnId="{7F13C944-D511-4688-BD66-EB335DE33121}">
      <dgm:prSet/>
      <dgm:spPr/>
      <dgm:t>
        <a:bodyPr/>
        <a:lstStyle/>
        <a:p>
          <a:pPr latinLnBrk="1"/>
          <a:endParaRPr lang="ko-KR" altLang="en-US"/>
        </a:p>
      </dgm:t>
    </dgm:pt>
    <dgm:pt modelId="{66FD13E5-DA89-4EB3-A330-6295A5687AAD}" type="sibTrans" cxnId="{7F13C944-D511-4688-BD66-EB335DE33121}">
      <dgm:prSet/>
      <dgm:spPr/>
      <dgm:t>
        <a:bodyPr/>
        <a:lstStyle/>
        <a:p>
          <a:pPr latinLnBrk="1"/>
          <a:endParaRPr lang="ko-KR" altLang="en-US"/>
        </a:p>
      </dgm:t>
    </dgm:pt>
    <dgm:pt modelId="{2E17E048-6D03-437B-8898-EBE55C50AA8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Loss Function Selection and Design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CB8BA462-4CF5-4F16-8C3C-8F80CAE3EAE4}" type="parTrans" cxnId="{21BFDA03-DAB4-405D-8A60-8502846D33E4}">
      <dgm:prSet/>
      <dgm:spPr/>
      <dgm:t>
        <a:bodyPr/>
        <a:lstStyle/>
        <a:p>
          <a:pPr latinLnBrk="1"/>
          <a:endParaRPr lang="ko-KR" altLang="en-US"/>
        </a:p>
      </dgm:t>
    </dgm:pt>
    <dgm:pt modelId="{4A387786-B8B7-441C-B7F7-308ACDA8C231}" type="sibTrans" cxnId="{21BFDA03-DAB4-405D-8A60-8502846D33E4}">
      <dgm:prSet/>
      <dgm:spPr/>
      <dgm:t>
        <a:bodyPr/>
        <a:lstStyle/>
        <a:p>
          <a:pPr latinLnBrk="1"/>
          <a:endParaRPr lang="ko-KR" altLang="en-US"/>
        </a:p>
      </dgm:t>
    </dgm:pt>
    <dgm:pt modelId="{5183F6E2-4163-46AA-9291-88A93CE955C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ko-KR" altLang="en-US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최근 딥러닝 기술 트렌드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6F14C46-E979-4500-8BF3-F7E745FD69C7}" type="parTrans" cxnId="{7213C475-8827-4875-82A5-FE40ECCE3D22}">
      <dgm:prSet/>
      <dgm:spPr/>
      <dgm:t>
        <a:bodyPr/>
        <a:lstStyle/>
        <a:p>
          <a:pPr latinLnBrk="1"/>
          <a:endParaRPr lang="ko-KR" altLang="en-US"/>
        </a:p>
      </dgm:t>
    </dgm:pt>
    <dgm:pt modelId="{0AEB105A-5DAA-498D-A8E4-6EC8233902E4}" type="sibTrans" cxnId="{7213C475-8827-4875-82A5-FE40ECCE3D22}">
      <dgm:prSet/>
      <dgm:spPr/>
      <dgm:t>
        <a:bodyPr/>
        <a:lstStyle/>
        <a:p>
          <a:pPr latinLnBrk="1"/>
          <a:endParaRPr lang="ko-KR" altLang="en-US"/>
        </a:p>
      </dgm:t>
    </dgm:pt>
    <dgm:pt modelId="{244ED8FE-D721-494E-BFA7-CDC3319F062A}" type="pres">
      <dgm:prSet presAssocID="{7E5AA53B-3EEE-4DE4-BB81-9044890C294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8EDCABD-1244-4338-9187-D15B8DDB7EEE}" type="pres">
      <dgm:prSet presAssocID="{7B218BD2-8448-41C9-BFC4-8AC7228EE174}" presName="parentLin" presStyleCnt="0"/>
      <dgm:spPr/>
    </dgm:pt>
    <dgm:pt modelId="{CCA9AC04-B879-4247-AD98-BF2821F7C38C}" type="pres">
      <dgm:prSet presAssocID="{7B218BD2-8448-41C9-BFC4-8AC7228EE174}" presName="parentLeftMargin" presStyleLbl="node1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AB8D98A3-9A76-4CFA-B76B-7CA7920287A1}" type="pres">
      <dgm:prSet presAssocID="{7B218BD2-8448-41C9-BFC4-8AC7228EE174}" presName="parentText" presStyleLbl="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89D06B-C3FF-4DC2-9B7C-8DD097076136}" type="pres">
      <dgm:prSet presAssocID="{7B218BD2-8448-41C9-BFC4-8AC7228EE174}" presName="negativeSpace" presStyleCnt="0"/>
      <dgm:spPr/>
    </dgm:pt>
    <dgm:pt modelId="{0CC141C0-511B-4A41-B7C8-1A892E88EDDD}" type="pres">
      <dgm:prSet presAssocID="{7B218BD2-8448-41C9-BFC4-8AC7228EE174}" presName="childText" presStyleLbl="conFgAcc1" presStyleIdx="0" presStyleCnt="9">
        <dgm:presLayoutVars>
          <dgm:bulletEnabled val="1"/>
        </dgm:presLayoutVars>
      </dgm:prSet>
      <dgm:spPr/>
    </dgm:pt>
    <dgm:pt modelId="{33BABCDD-1B55-489F-B049-2EA916D20149}" type="pres">
      <dgm:prSet presAssocID="{9E5907D3-E75D-4C70-A75B-F2EFCD8D6A1F}" presName="spaceBetweenRectangles" presStyleCnt="0"/>
      <dgm:spPr/>
    </dgm:pt>
    <dgm:pt modelId="{DA7051C4-8680-4A5C-8824-5446830DC45E}" type="pres">
      <dgm:prSet presAssocID="{787C9EA6-AC89-443B-8CA4-E618EE2D03CD}" presName="parentLin" presStyleCnt="0"/>
      <dgm:spPr/>
    </dgm:pt>
    <dgm:pt modelId="{C3BD2996-1214-486B-9153-372C565E8363}" type="pres">
      <dgm:prSet presAssocID="{787C9EA6-AC89-443B-8CA4-E618EE2D03CD}" presName="parentLeftMargin" presStyleLbl="node1" presStyleIdx="0" presStyleCnt="9"/>
      <dgm:spPr/>
      <dgm:t>
        <a:bodyPr/>
        <a:lstStyle/>
        <a:p>
          <a:pPr latinLnBrk="1"/>
          <a:endParaRPr lang="ko-KR" altLang="en-US"/>
        </a:p>
      </dgm:t>
    </dgm:pt>
    <dgm:pt modelId="{4273B09F-24E4-4F07-A6EE-FFA2C263B2FC}" type="pres">
      <dgm:prSet presAssocID="{787C9EA6-AC89-443B-8CA4-E618EE2D03CD}" presName="parentText" presStyleLbl="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6BAEBF-F576-45F6-8CE2-3AD8E77001B0}" type="pres">
      <dgm:prSet presAssocID="{787C9EA6-AC89-443B-8CA4-E618EE2D03CD}" presName="negativeSpace" presStyleCnt="0"/>
      <dgm:spPr/>
    </dgm:pt>
    <dgm:pt modelId="{48EA0ABF-5632-432D-9F5F-3C396AFB54F2}" type="pres">
      <dgm:prSet presAssocID="{787C9EA6-AC89-443B-8CA4-E618EE2D03CD}" presName="childText" presStyleLbl="conFgAcc1" presStyleIdx="1" presStyleCnt="9">
        <dgm:presLayoutVars>
          <dgm:bulletEnabled val="1"/>
        </dgm:presLayoutVars>
      </dgm:prSet>
      <dgm:spPr/>
    </dgm:pt>
    <dgm:pt modelId="{5BFDE63E-2B61-4C9A-A24E-598DDB72D8A4}" type="pres">
      <dgm:prSet presAssocID="{66FD13E5-DA89-4EB3-A330-6295A5687AAD}" presName="spaceBetweenRectangles" presStyleCnt="0"/>
      <dgm:spPr/>
    </dgm:pt>
    <dgm:pt modelId="{141CA8E3-7146-4E94-8A9A-1FDCF3892D73}" type="pres">
      <dgm:prSet presAssocID="{C0E13ABB-FDCC-489D-BA42-E504AF5CED41}" presName="parentLin" presStyleCnt="0"/>
      <dgm:spPr/>
    </dgm:pt>
    <dgm:pt modelId="{D0257317-DDF7-4420-9D9A-F8D6C6C689C4}" type="pres">
      <dgm:prSet presAssocID="{C0E13ABB-FDCC-489D-BA42-E504AF5CED41}" presName="parentLeftMargin" presStyleLbl="node1" presStyleIdx="1" presStyleCnt="9"/>
      <dgm:spPr/>
      <dgm:t>
        <a:bodyPr/>
        <a:lstStyle/>
        <a:p>
          <a:pPr latinLnBrk="1"/>
          <a:endParaRPr lang="ko-KR" altLang="en-US"/>
        </a:p>
      </dgm:t>
    </dgm:pt>
    <dgm:pt modelId="{64AD0954-0C06-4E77-974A-78E4A5CE58D5}" type="pres">
      <dgm:prSet presAssocID="{C0E13ABB-FDCC-489D-BA42-E504AF5CED41}" presName="parentText" presStyleLbl="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DBC595E-FF4B-4119-8C19-5DAB5DAA46EB}" type="pres">
      <dgm:prSet presAssocID="{C0E13ABB-FDCC-489D-BA42-E504AF5CED41}" presName="negativeSpace" presStyleCnt="0"/>
      <dgm:spPr/>
    </dgm:pt>
    <dgm:pt modelId="{72F56627-E32D-438E-BA12-7BE9CCC16CE2}" type="pres">
      <dgm:prSet presAssocID="{C0E13ABB-FDCC-489D-BA42-E504AF5CED41}" presName="childText" presStyleLbl="conFgAcc1" presStyleIdx="2" presStyleCnt="9">
        <dgm:presLayoutVars>
          <dgm:bulletEnabled val="1"/>
        </dgm:presLayoutVars>
      </dgm:prSet>
      <dgm:spPr/>
    </dgm:pt>
    <dgm:pt modelId="{DE4C2567-F272-42D7-8641-949715947943}" type="pres">
      <dgm:prSet presAssocID="{D5720BBA-2CFD-4A28-90F7-A747967E6ADF}" presName="spaceBetweenRectangles" presStyleCnt="0"/>
      <dgm:spPr/>
    </dgm:pt>
    <dgm:pt modelId="{19E5AD25-8D2D-4A5D-B830-3F8374CB74DA}" type="pres">
      <dgm:prSet presAssocID="{2E17E048-6D03-437B-8898-EBE55C50AA80}" presName="parentLin" presStyleCnt="0"/>
      <dgm:spPr/>
    </dgm:pt>
    <dgm:pt modelId="{33F33BD4-D8EE-4B83-AB84-F12D785286B7}" type="pres">
      <dgm:prSet presAssocID="{2E17E048-6D03-437B-8898-EBE55C50AA80}" presName="parentLeftMargin" presStyleLbl="node1" presStyleIdx="2" presStyleCnt="9"/>
      <dgm:spPr/>
      <dgm:t>
        <a:bodyPr/>
        <a:lstStyle/>
        <a:p>
          <a:pPr latinLnBrk="1"/>
          <a:endParaRPr lang="ko-KR" altLang="en-US"/>
        </a:p>
      </dgm:t>
    </dgm:pt>
    <dgm:pt modelId="{DCEECD11-40BA-48C0-AEEE-68FF97192862}" type="pres">
      <dgm:prSet presAssocID="{2E17E048-6D03-437B-8898-EBE55C50AA80}" presName="parentText" presStyleLbl="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B488818-B85A-494C-9CF0-3413EB4385A4}" type="pres">
      <dgm:prSet presAssocID="{2E17E048-6D03-437B-8898-EBE55C50AA80}" presName="negativeSpace" presStyleCnt="0"/>
      <dgm:spPr/>
    </dgm:pt>
    <dgm:pt modelId="{89E36FDB-5E71-4227-BBF0-0F4F567B3D2A}" type="pres">
      <dgm:prSet presAssocID="{2E17E048-6D03-437B-8898-EBE55C50AA80}" presName="childText" presStyleLbl="conFgAcc1" presStyleIdx="3" presStyleCnt="9">
        <dgm:presLayoutVars>
          <dgm:bulletEnabled val="1"/>
        </dgm:presLayoutVars>
      </dgm:prSet>
      <dgm:spPr/>
    </dgm:pt>
    <dgm:pt modelId="{5F3D4AB3-F4D0-4468-BA27-CC11F1EFCB13}" type="pres">
      <dgm:prSet presAssocID="{4A387786-B8B7-441C-B7F7-308ACDA8C231}" presName="spaceBetweenRectangles" presStyleCnt="0"/>
      <dgm:spPr/>
    </dgm:pt>
    <dgm:pt modelId="{AE2AFA52-DA28-432B-AC27-E882F7BB89F7}" type="pres">
      <dgm:prSet presAssocID="{8EE48A2D-345E-4B48-BE0D-A3202D0D2D8F}" presName="parentLin" presStyleCnt="0"/>
      <dgm:spPr/>
    </dgm:pt>
    <dgm:pt modelId="{9967DD54-D852-48B8-8BAA-4998EAD09294}" type="pres">
      <dgm:prSet presAssocID="{8EE48A2D-345E-4B48-BE0D-A3202D0D2D8F}" presName="parentLeftMargin" presStyleLbl="node1" presStyleIdx="3" presStyleCnt="9"/>
      <dgm:spPr/>
      <dgm:t>
        <a:bodyPr/>
        <a:lstStyle/>
        <a:p>
          <a:pPr latinLnBrk="1"/>
          <a:endParaRPr lang="ko-KR" altLang="en-US"/>
        </a:p>
      </dgm:t>
    </dgm:pt>
    <dgm:pt modelId="{E2E618E7-F6B1-4BC0-BFBC-153877BC8600}" type="pres">
      <dgm:prSet presAssocID="{8EE48A2D-345E-4B48-BE0D-A3202D0D2D8F}" presName="parentText" presStyleLbl="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857C36-6A96-45F4-B5DA-C5E3D106B77C}" type="pres">
      <dgm:prSet presAssocID="{8EE48A2D-345E-4B48-BE0D-A3202D0D2D8F}" presName="negativeSpace" presStyleCnt="0"/>
      <dgm:spPr/>
    </dgm:pt>
    <dgm:pt modelId="{C8780CB1-3D55-4CFA-9C55-35910639D8FD}" type="pres">
      <dgm:prSet presAssocID="{8EE48A2D-345E-4B48-BE0D-A3202D0D2D8F}" presName="childText" presStyleLbl="conFgAcc1" presStyleIdx="4" presStyleCnt="9">
        <dgm:presLayoutVars>
          <dgm:bulletEnabled val="1"/>
        </dgm:presLayoutVars>
      </dgm:prSet>
      <dgm:spPr/>
    </dgm:pt>
    <dgm:pt modelId="{69C179FF-D543-44BF-BB65-0D56721CED3E}" type="pres">
      <dgm:prSet presAssocID="{C54DA70B-17D7-4CBA-B4B7-31EFE3F7F44A}" presName="spaceBetweenRectangles" presStyleCnt="0"/>
      <dgm:spPr/>
    </dgm:pt>
    <dgm:pt modelId="{66AACCDE-AAE2-41CE-9FD9-D509303A5D42}" type="pres">
      <dgm:prSet presAssocID="{C5CF2A0D-EF1E-46CC-9F58-7760276011EB}" presName="parentLin" presStyleCnt="0"/>
      <dgm:spPr/>
    </dgm:pt>
    <dgm:pt modelId="{CF45E96A-366C-43DF-B792-DEEB17982189}" type="pres">
      <dgm:prSet presAssocID="{C5CF2A0D-EF1E-46CC-9F58-7760276011EB}" presName="parentLeftMargin" presStyleLbl="node1" presStyleIdx="4" presStyleCnt="9"/>
      <dgm:spPr/>
      <dgm:t>
        <a:bodyPr/>
        <a:lstStyle/>
        <a:p>
          <a:pPr latinLnBrk="1"/>
          <a:endParaRPr lang="ko-KR" altLang="en-US"/>
        </a:p>
      </dgm:t>
    </dgm:pt>
    <dgm:pt modelId="{BA959E49-1F8C-4825-A33E-382B30523BC7}" type="pres">
      <dgm:prSet presAssocID="{C5CF2A0D-EF1E-46CC-9F58-7760276011EB}" presName="parentText" presStyleLbl="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1542988-9D62-4BDD-86B5-629A443F1A18}" type="pres">
      <dgm:prSet presAssocID="{C5CF2A0D-EF1E-46CC-9F58-7760276011EB}" presName="negativeSpace" presStyleCnt="0"/>
      <dgm:spPr/>
    </dgm:pt>
    <dgm:pt modelId="{EC102F0F-FF50-4BC1-B302-E7ED95C4D3C5}" type="pres">
      <dgm:prSet presAssocID="{C5CF2A0D-EF1E-46CC-9F58-7760276011EB}" presName="childText" presStyleLbl="conFgAcc1" presStyleIdx="5" presStyleCnt="9">
        <dgm:presLayoutVars>
          <dgm:bulletEnabled val="1"/>
        </dgm:presLayoutVars>
      </dgm:prSet>
      <dgm:spPr/>
    </dgm:pt>
    <dgm:pt modelId="{541952AA-B5CD-46B2-878F-94E134F3B92B}" type="pres">
      <dgm:prSet presAssocID="{4DBDAA77-A148-4B22-AB9F-5A8100D53504}" presName="spaceBetweenRectangles" presStyleCnt="0"/>
      <dgm:spPr/>
    </dgm:pt>
    <dgm:pt modelId="{185E2C67-0C4B-4933-B314-786939F23518}" type="pres">
      <dgm:prSet presAssocID="{5A4AB23A-B10E-4091-A10E-F18348D0C597}" presName="parentLin" presStyleCnt="0"/>
      <dgm:spPr/>
    </dgm:pt>
    <dgm:pt modelId="{DDF21AD8-20FA-4149-86A0-2297E9B0D5E9}" type="pres">
      <dgm:prSet presAssocID="{5A4AB23A-B10E-4091-A10E-F18348D0C597}" presName="parentLeftMargin" presStyleLbl="node1" presStyleIdx="5" presStyleCnt="9"/>
      <dgm:spPr/>
      <dgm:t>
        <a:bodyPr/>
        <a:lstStyle/>
        <a:p>
          <a:pPr latinLnBrk="1"/>
          <a:endParaRPr lang="ko-KR" altLang="en-US"/>
        </a:p>
      </dgm:t>
    </dgm:pt>
    <dgm:pt modelId="{F7C2274F-22DB-479B-9645-117F8B6B6B18}" type="pres">
      <dgm:prSet presAssocID="{5A4AB23A-B10E-4091-A10E-F18348D0C597}" presName="parentText" presStyleLbl="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B8F29CA-4B38-434B-8BC2-DC8979A7C679}" type="pres">
      <dgm:prSet presAssocID="{5A4AB23A-B10E-4091-A10E-F18348D0C597}" presName="negativeSpace" presStyleCnt="0"/>
      <dgm:spPr/>
    </dgm:pt>
    <dgm:pt modelId="{AA26B710-7FB0-42F6-9B55-A0C9A1E670BF}" type="pres">
      <dgm:prSet presAssocID="{5A4AB23A-B10E-4091-A10E-F18348D0C597}" presName="childText" presStyleLbl="conFgAcc1" presStyleIdx="6" presStyleCnt="9">
        <dgm:presLayoutVars>
          <dgm:bulletEnabled val="1"/>
        </dgm:presLayoutVars>
      </dgm:prSet>
      <dgm:spPr/>
    </dgm:pt>
    <dgm:pt modelId="{91D0489B-8C85-497B-8343-9AEFCE32E64F}" type="pres">
      <dgm:prSet presAssocID="{39B5D29C-9D2F-43D2-AF2D-FDAC26EB502E}" presName="spaceBetweenRectangles" presStyleCnt="0"/>
      <dgm:spPr/>
    </dgm:pt>
    <dgm:pt modelId="{A036DDDC-0C97-49B7-A20B-B90E1ACB7C25}" type="pres">
      <dgm:prSet presAssocID="{33948CF9-D1C5-4390-84C9-5C0E632D07B1}" presName="parentLin" presStyleCnt="0"/>
      <dgm:spPr/>
    </dgm:pt>
    <dgm:pt modelId="{A29F179F-7703-47AA-A4B2-2F89C9B39750}" type="pres">
      <dgm:prSet presAssocID="{33948CF9-D1C5-4390-84C9-5C0E632D07B1}" presName="parentLeftMargin" presStyleLbl="node1" presStyleIdx="6" presStyleCnt="9"/>
      <dgm:spPr/>
      <dgm:t>
        <a:bodyPr/>
        <a:lstStyle/>
        <a:p>
          <a:pPr latinLnBrk="1"/>
          <a:endParaRPr lang="ko-KR" altLang="en-US"/>
        </a:p>
      </dgm:t>
    </dgm:pt>
    <dgm:pt modelId="{FFC2364F-B318-48C4-BB9D-D2FDEB95C3BF}" type="pres">
      <dgm:prSet presAssocID="{33948CF9-D1C5-4390-84C9-5C0E632D07B1}" presName="parentText" presStyleLbl="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5D145C7-6DEF-48BB-B453-7DACB8242B1F}" type="pres">
      <dgm:prSet presAssocID="{33948CF9-D1C5-4390-84C9-5C0E632D07B1}" presName="negativeSpace" presStyleCnt="0"/>
      <dgm:spPr/>
    </dgm:pt>
    <dgm:pt modelId="{DB44E00A-975B-4865-B20F-454E8E614A1A}" type="pres">
      <dgm:prSet presAssocID="{33948CF9-D1C5-4390-84C9-5C0E632D07B1}" presName="childText" presStyleLbl="conFgAcc1" presStyleIdx="7" presStyleCnt="9">
        <dgm:presLayoutVars>
          <dgm:bulletEnabled val="1"/>
        </dgm:presLayoutVars>
      </dgm:prSet>
      <dgm:spPr/>
    </dgm:pt>
    <dgm:pt modelId="{76ADC7C3-7689-44C0-A954-22338C9236A7}" type="pres">
      <dgm:prSet presAssocID="{1482ED00-962B-48CC-82D8-9062131BDD4F}" presName="spaceBetweenRectangles" presStyleCnt="0"/>
      <dgm:spPr/>
    </dgm:pt>
    <dgm:pt modelId="{A57C9483-BDDE-42B5-8468-2E212158E518}" type="pres">
      <dgm:prSet presAssocID="{5183F6E2-4163-46AA-9291-88A93CE955CC}" presName="parentLin" presStyleCnt="0"/>
      <dgm:spPr/>
    </dgm:pt>
    <dgm:pt modelId="{52790217-522E-4ECC-BC7D-59D01E1326C9}" type="pres">
      <dgm:prSet presAssocID="{5183F6E2-4163-46AA-9291-88A93CE955CC}" presName="parentLeftMargin" presStyleLbl="node1" presStyleIdx="7" presStyleCnt="9"/>
      <dgm:spPr/>
      <dgm:t>
        <a:bodyPr/>
        <a:lstStyle/>
        <a:p>
          <a:pPr latinLnBrk="1"/>
          <a:endParaRPr lang="ko-KR" altLang="en-US"/>
        </a:p>
      </dgm:t>
    </dgm:pt>
    <dgm:pt modelId="{526A854A-50D5-472E-B90F-FC75ED238EEB}" type="pres">
      <dgm:prSet presAssocID="{5183F6E2-4163-46AA-9291-88A93CE955CC}" presName="parentText" presStyleLbl="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EFD3AB0-FD40-40D4-8D2C-5581CFE46A8F}" type="pres">
      <dgm:prSet presAssocID="{5183F6E2-4163-46AA-9291-88A93CE955CC}" presName="negativeSpace" presStyleCnt="0"/>
      <dgm:spPr/>
    </dgm:pt>
    <dgm:pt modelId="{2A751067-18B7-46AA-B541-1558FFDA9FA6}" type="pres">
      <dgm:prSet presAssocID="{5183F6E2-4163-46AA-9291-88A93CE955CC}" presName="childText" presStyleLbl="conFgAcc1" presStyleIdx="8" presStyleCnt="9">
        <dgm:presLayoutVars>
          <dgm:bulletEnabled val="1"/>
        </dgm:presLayoutVars>
      </dgm:prSet>
      <dgm:spPr/>
    </dgm:pt>
  </dgm:ptLst>
  <dgm:cxnLst>
    <dgm:cxn modelId="{D8F4A3FC-7E43-403E-8BE8-B418674E0844}" type="presOf" srcId="{787C9EA6-AC89-443B-8CA4-E618EE2D03CD}" destId="{C3BD2996-1214-486B-9153-372C565E8363}" srcOrd="0" destOrd="0" presId="urn:microsoft.com/office/officeart/2005/8/layout/list1"/>
    <dgm:cxn modelId="{476924A4-4CC2-426A-B151-9E40A951F2F0}" type="presOf" srcId="{8EE48A2D-345E-4B48-BE0D-A3202D0D2D8F}" destId="{E2E618E7-F6B1-4BC0-BFBC-153877BC8600}" srcOrd="1" destOrd="0" presId="urn:microsoft.com/office/officeart/2005/8/layout/list1"/>
    <dgm:cxn modelId="{960B5523-CA2A-4A16-B3E1-F40674AE0075}" srcId="{7E5AA53B-3EEE-4DE4-BB81-9044890C2946}" destId="{8EE48A2D-345E-4B48-BE0D-A3202D0D2D8F}" srcOrd="4" destOrd="0" parTransId="{A5EE473F-5316-45F4-AEE8-83346F2DFEF3}" sibTransId="{C54DA70B-17D7-4CBA-B4B7-31EFE3F7F44A}"/>
    <dgm:cxn modelId="{B4A96FA6-FFED-42D5-9D20-3433E1507580}" type="presOf" srcId="{C5CF2A0D-EF1E-46CC-9F58-7760276011EB}" destId="{BA959E49-1F8C-4825-A33E-382B30523BC7}" srcOrd="1" destOrd="0" presId="urn:microsoft.com/office/officeart/2005/8/layout/list1"/>
    <dgm:cxn modelId="{40C96123-5DE6-43BE-A68A-41DC6B2B9056}" type="presOf" srcId="{33948CF9-D1C5-4390-84C9-5C0E632D07B1}" destId="{A29F179F-7703-47AA-A4B2-2F89C9B39750}" srcOrd="0" destOrd="0" presId="urn:microsoft.com/office/officeart/2005/8/layout/list1"/>
    <dgm:cxn modelId="{22969983-09EB-47F4-A3A2-C47D36CCF55A}" type="presOf" srcId="{8EE48A2D-345E-4B48-BE0D-A3202D0D2D8F}" destId="{9967DD54-D852-48B8-8BAA-4998EAD09294}" srcOrd="0" destOrd="0" presId="urn:microsoft.com/office/officeart/2005/8/layout/list1"/>
    <dgm:cxn modelId="{21BFDA03-DAB4-405D-8A60-8502846D33E4}" srcId="{7E5AA53B-3EEE-4DE4-BB81-9044890C2946}" destId="{2E17E048-6D03-437B-8898-EBE55C50AA80}" srcOrd="3" destOrd="0" parTransId="{CB8BA462-4CF5-4F16-8C3C-8F80CAE3EAE4}" sibTransId="{4A387786-B8B7-441C-B7F7-308ACDA8C231}"/>
    <dgm:cxn modelId="{D3A33CEF-C085-4A92-BE1B-C32790442D3D}" type="presOf" srcId="{5A4AB23A-B10E-4091-A10E-F18348D0C597}" destId="{F7C2274F-22DB-479B-9645-117F8B6B6B18}" srcOrd="1" destOrd="0" presId="urn:microsoft.com/office/officeart/2005/8/layout/list1"/>
    <dgm:cxn modelId="{84AA7E6F-DE51-4927-9CD8-8867A23626FC}" srcId="{7E5AA53B-3EEE-4DE4-BB81-9044890C2946}" destId="{C0E13ABB-FDCC-489D-BA42-E504AF5CED41}" srcOrd="2" destOrd="0" parTransId="{9691FE4A-FE0A-459C-B14C-F8B75AA53122}" sibTransId="{D5720BBA-2CFD-4A28-90F7-A747967E6ADF}"/>
    <dgm:cxn modelId="{F0A0B464-8FB3-4661-804E-A45D366A6490}" type="presOf" srcId="{5183F6E2-4163-46AA-9291-88A93CE955CC}" destId="{52790217-522E-4ECC-BC7D-59D01E1326C9}" srcOrd="0" destOrd="0" presId="urn:microsoft.com/office/officeart/2005/8/layout/list1"/>
    <dgm:cxn modelId="{7213C475-8827-4875-82A5-FE40ECCE3D22}" srcId="{7E5AA53B-3EEE-4DE4-BB81-9044890C2946}" destId="{5183F6E2-4163-46AA-9291-88A93CE955CC}" srcOrd="8" destOrd="0" parTransId="{D6F14C46-E979-4500-8BF3-F7E745FD69C7}" sibTransId="{0AEB105A-5DAA-498D-A8E4-6EC8233902E4}"/>
    <dgm:cxn modelId="{4C5DDF0D-78D6-4077-9D70-E7CD4A5A0A03}" type="presOf" srcId="{7B218BD2-8448-41C9-BFC4-8AC7228EE174}" destId="{CCA9AC04-B879-4247-AD98-BF2821F7C38C}" srcOrd="0" destOrd="0" presId="urn:microsoft.com/office/officeart/2005/8/layout/list1"/>
    <dgm:cxn modelId="{72DE7B89-58E9-4C40-8FCD-A5D30797CA0A}" type="presOf" srcId="{C0E13ABB-FDCC-489D-BA42-E504AF5CED41}" destId="{64AD0954-0C06-4E77-974A-78E4A5CE58D5}" srcOrd="1" destOrd="0" presId="urn:microsoft.com/office/officeart/2005/8/layout/list1"/>
    <dgm:cxn modelId="{98714CF2-2204-4090-BBAF-C895A18F1072}" srcId="{7E5AA53B-3EEE-4DE4-BB81-9044890C2946}" destId="{C5CF2A0D-EF1E-46CC-9F58-7760276011EB}" srcOrd="5" destOrd="0" parTransId="{CD9AB3C0-8A7F-4575-B95D-1E0F8525928A}" sibTransId="{4DBDAA77-A148-4B22-AB9F-5A8100D53504}"/>
    <dgm:cxn modelId="{37A3CAF4-52AA-4D89-8F52-B7ABD6B797E8}" type="presOf" srcId="{C0E13ABB-FDCC-489D-BA42-E504AF5CED41}" destId="{D0257317-DDF7-4420-9D9A-F8D6C6C689C4}" srcOrd="0" destOrd="0" presId="urn:microsoft.com/office/officeart/2005/8/layout/list1"/>
    <dgm:cxn modelId="{0876230B-0CA8-4A97-B09C-0D01E9E17A7A}" type="presOf" srcId="{C5CF2A0D-EF1E-46CC-9F58-7760276011EB}" destId="{CF45E96A-366C-43DF-B792-DEEB17982189}" srcOrd="0" destOrd="0" presId="urn:microsoft.com/office/officeart/2005/8/layout/list1"/>
    <dgm:cxn modelId="{B77D9608-C2B8-4DD5-928F-7D06BF2E0FD7}" type="presOf" srcId="{2E17E048-6D03-437B-8898-EBE55C50AA80}" destId="{DCEECD11-40BA-48C0-AEEE-68FF97192862}" srcOrd="1" destOrd="0" presId="urn:microsoft.com/office/officeart/2005/8/layout/list1"/>
    <dgm:cxn modelId="{D5E42C26-DCB9-4367-AD2F-A042EAB80E45}" type="presOf" srcId="{5A4AB23A-B10E-4091-A10E-F18348D0C597}" destId="{DDF21AD8-20FA-4149-86A0-2297E9B0D5E9}" srcOrd="0" destOrd="0" presId="urn:microsoft.com/office/officeart/2005/8/layout/list1"/>
    <dgm:cxn modelId="{14CA873A-A427-47DE-840E-4A2772018833}" type="presOf" srcId="{2E17E048-6D03-437B-8898-EBE55C50AA80}" destId="{33F33BD4-D8EE-4B83-AB84-F12D785286B7}" srcOrd="0" destOrd="0" presId="urn:microsoft.com/office/officeart/2005/8/layout/list1"/>
    <dgm:cxn modelId="{26481770-0C1B-41C7-A240-35FF220D7BC8}" srcId="{7E5AA53B-3EEE-4DE4-BB81-9044890C2946}" destId="{7B218BD2-8448-41C9-BFC4-8AC7228EE174}" srcOrd="0" destOrd="0" parTransId="{DF9501B4-7FFA-4481-BD57-64E57912E031}" sibTransId="{9E5907D3-E75D-4C70-A75B-F2EFCD8D6A1F}"/>
    <dgm:cxn modelId="{11FFC0B3-6F39-4720-936B-3B6D43A8AB18}" type="presOf" srcId="{7E5AA53B-3EEE-4DE4-BB81-9044890C2946}" destId="{244ED8FE-D721-494E-BFA7-CDC3319F062A}" srcOrd="0" destOrd="0" presId="urn:microsoft.com/office/officeart/2005/8/layout/list1"/>
    <dgm:cxn modelId="{1976B0E0-D5F3-4EB2-BD2F-BBF04EA8F2B5}" type="presOf" srcId="{33948CF9-D1C5-4390-84C9-5C0E632D07B1}" destId="{FFC2364F-B318-48C4-BB9D-D2FDEB95C3BF}" srcOrd="1" destOrd="0" presId="urn:microsoft.com/office/officeart/2005/8/layout/list1"/>
    <dgm:cxn modelId="{58CFB24B-8BF9-49E4-91CD-0F2DF8FB1486}" type="presOf" srcId="{787C9EA6-AC89-443B-8CA4-E618EE2D03CD}" destId="{4273B09F-24E4-4F07-A6EE-FFA2C263B2FC}" srcOrd="1" destOrd="0" presId="urn:microsoft.com/office/officeart/2005/8/layout/list1"/>
    <dgm:cxn modelId="{7F13C944-D511-4688-BD66-EB335DE33121}" srcId="{7E5AA53B-3EEE-4DE4-BB81-9044890C2946}" destId="{787C9EA6-AC89-443B-8CA4-E618EE2D03CD}" srcOrd="1" destOrd="0" parTransId="{3532684D-2E6F-4D95-8877-E8047876EB13}" sibTransId="{66FD13E5-DA89-4EB3-A330-6295A5687AAD}"/>
    <dgm:cxn modelId="{6721B9BC-3784-4B07-99FD-DDB85C547529}" srcId="{7E5AA53B-3EEE-4DE4-BB81-9044890C2946}" destId="{33948CF9-D1C5-4390-84C9-5C0E632D07B1}" srcOrd="7" destOrd="0" parTransId="{478E2453-4957-4196-A7C8-212459D3D5B6}" sibTransId="{1482ED00-962B-48CC-82D8-9062131BDD4F}"/>
    <dgm:cxn modelId="{49F4289D-2018-48C8-B91F-7807B1CD6B60}" srcId="{7E5AA53B-3EEE-4DE4-BB81-9044890C2946}" destId="{5A4AB23A-B10E-4091-A10E-F18348D0C597}" srcOrd="6" destOrd="0" parTransId="{D07864E1-A8F1-47B2-B99F-2D2CEFD71424}" sibTransId="{39B5D29C-9D2F-43D2-AF2D-FDAC26EB502E}"/>
    <dgm:cxn modelId="{F11992E8-3159-4737-BF44-8AD2E46CDCA3}" type="presOf" srcId="{5183F6E2-4163-46AA-9291-88A93CE955CC}" destId="{526A854A-50D5-472E-B90F-FC75ED238EEB}" srcOrd="1" destOrd="0" presId="urn:microsoft.com/office/officeart/2005/8/layout/list1"/>
    <dgm:cxn modelId="{86DF7827-2116-4C74-9F24-28703889863B}" type="presOf" srcId="{7B218BD2-8448-41C9-BFC4-8AC7228EE174}" destId="{AB8D98A3-9A76-4CFA-B76B-7CA7920287A1}" srcOrd="1" destOrd="0" presId="urn:microsoft.com/office/officeart/2005/8/layout/list1"/>
    <dgm:cxn modelId="{FC61D880-FFD8-49BB-97BA-F504ACA6CCC1}" type="presParOf" srcId="{244ED8FE-D721-494E-BFA7-CDC3319F062A}" destId="{F8EDCABD-1244-4338-9187-D15B8DDB7EEE}" srcOrd="0" destOrd="0" presId="urn:microsoft.com/office/officeart/2005/8/layout/list1"/>
    <dgm:cxn modelId="{26E1E7C1-ADD2-4D5C-B3CD-B510DA218109}" type="presParOf" srcId="{F8EDCABD-1244-4338-9187-D15B8DDB7EEE}" destId="{CCA9AC04-B879-4247-AD98-BF2821F7C38C}" srcOrd="0" destOrd="0" presId="urn:microsoft.com/office/officeart/2005/8/layout/list1"/>
    <dgm:cxn modelId="{B0B3E797-4F73-488C-99DA-54C325CB7E3E}" type="presParOf" srcId="{F8EDCABD-1244-4338-9187-D15B8DDB7EEE}" destId="{AB8D98A3-9A76-4CFA-B76B-7CA7920287A1}" srcOrd="1" destOrd="0" presId="urn:microsoft.com/office/officeart/2005/8/layout/list1"/>
    <dgm:cxn modelId="{D971D6E5-2527-4CF1-AD0E-B4B91CB45ADE}" type="presParOf" srcId="{244ED8FE-D721-494E-BFA7-CDC3319F062A}" destId="{E589D06B-C3FF-4DC2-9B7C-8DD097076136}" srcOrd="1" destOrd="0" presId="urn:microsoft.com/office/officeart/2005/8/layout/list1"/>
    <dgm:cxn modelId="{49701702-18E7-4B6E-B40C-9AEDFA3B12D9}" type="presParOf" srcId="{244ED8FE-D721-494E-BFA7-CDC3319F062A}" destId="{0CC141C0-511B-4A41-B7C8-1A892E88EDDD}" srcOrd="2" destOrd="0" presId="urn:microsoft.com/office/officeart/2005/8/layout/list1"/>
    <dgm:cxn modelId="{96C3D3AD-851A-48BF-BB2E-0FE1A39A4345}" type="presParOf" srcId="{244ED8FE-D721-494E-BFA7-CDC3319F062A}" destId="{33BABCDD-1B55-489F-B049-2EA916D20149}" srcOrd="3" destOrd="0" presId="urn:microsoft.com/office/officeart/2005/8/layout/list1"/>
    <dgm:cxn modelId="{AFBA279D-6CA9-4F80-B943-1BB06B893B59}" type="presParOf" srcId="{244ED8FE-D721-494E-BFA7-CDC3319F062A}" destId="{DA7051C4-8680-4A5C-8824-5446830DC45E}" srcOrd="4" destOrd="0" presId="urn:microsoft.com/office/officeart/2005/8/layout/list1"/>
    <dgm:cxn modelId="{B99F9D76-D4DD-4894-A690-7AE4751EC8DF}" type="presParOf" srcId="{DA7051C4-8680-4A5C-8824-5446830DC45E}" destId="{C3BD2996-1214-486B-9153-372C565E8363}" srcOrd="0" destOrd="0" presId="urn:microsoft.com/office/officeart/2005/8/layout/list1"/>
    <dgm:cxn modelId="{DC9214DE-0157-4FC4-9A6F-F82DC8799EB6}" type="presParOf" srcId="{DA7051C4-8680-4A5C-8824-5446830DC45E}" destId="{4273B09F-24E4-4F07-A6EE-FFA2C263B2FC}" srcOrd="1" destOrd="0" presId="urn:microsoft.com/office/officeart/2005/8/layout/list1"/>
    <dgm:cxn modelId="{F9354806-3DC2-48E8-892A-160D684BE86B}" type="presParOf" srcId="{244ED8FE-D721-494E-BFA7-CDC3319F062A}" destId="{FB6BAEBF-F576-45F6-8CE2-3AD8E77001B0}" srcOrd="5" destOrd="0" presId="urn:microsoft.com/office/officeart/2005/8/layout/list1"/>
    <dgm:cxn modelId="{3BA15515-86EA-4876-927F-D0F7B5D473A2}" type="presParOf" srcId="{244ED8FE-D721-494E-BFA7-CDC3319F062A}" destId="{48EA0ABF-5632-432D-9F5F-3C396AFB54F2}" srcOrd="6" destOrd="0" presId="urn:microsoft.com/office/officeart/2005/8/layout/list1"/>
    <dgm:cxn modelId="{44AD63FC-2CD7-4B38-8D22-F97ED2FA1756}" type="presParOf" srcId="{244ED8FE-D721-494E-BFA7-CDC3319F062A}" destId="{5BFDE63E-2B61-4C9A-A24E-598DDB72D8A4}" srcOrd="7" destOrd="0" presId="urn:microsoft.com/office/officeart/2005/8/layout/list1"/>
    <dgm:cxn modelId="{CA751DBC-F2CD-4E35-B587-95CCEEF66C24}" type="presParOf" srcId="{244ED8FE-D721-494E-BFA7-CDC3319F062A}" destId="{141CA8E3-7146-4E94-8A9A-1FDCF3892D73}" srcOrd="8" destOrd="0" presId="urn:microsoft.com/office/officeart/2005/8/layout/list1"/>
    <dgm:cxn modelId="{8DA1D08E-BC0F-4729-9AE7-C3065EA964E9}" type="presParOf" srcId="{141CA8E3-7146-4E94-8A9A-1FDCF3892D73}" destId="{D0257317-DDF7-4420-9D9A-F8D6C6C689C4}" srcOrd="0" destOrd="0" presId="urn:microsoft.com/office/officeart/2005/8/layout/list1"/>
    <dgm:cxn modelId="{B0A45EA5-B657-4741-86B7-727D8D169632}" type="presParOf" srcId="{141CA8E3-7146-4E94-8A9A-1FDCF3892D73}" destId="{64AD0954-0C06-4E77-974A-78E4A5CE58D5}" srcOrd="1" destOrd="0" presId="urn:microsoft.com/office/officeart/2005/8/layout/list1"/>
    <dgm:cxn modelId="{52565E61-06ED-4A4C-8FED-9522D7034971}" type="presParOf" srcId="{244ED8FE-D721-494E-BFA7-CDC3319F062A}" destId="{EDBC595E-FF4B-4119-8C19-5DAB5DAA46EB}" srcOrd="9" destOrd="0" presId="urn:microsoft.com/office/officeart/2005/8/layout/list1"/>
    <dgm:cxn modelId="{46DF899D-C04B-4225-A527-BB38C68D5FF3}" type="presParOf" srcId="{244ED8FE-D721-494E-BFA7-CDC3319F062A}" destId="{72F56627-E32D-438E-BA12-7BE9CCC16CE2}" srcOrd="10" destOrd="0" presId="urn:microsoft.com/office/officeart/2005/8/layout/list1"/>
    <dgm:cxn modelId="{93BC1FED-2097-4C62-B6DA-961788A3D256}" type="presParOf" srcId="{244ED8FE-D721-494E-BFA7-CDC3319F062A}" destId="{DE4C2567-F272-42D7-8641-949715947943}" srcOrd="11" destOrd="0" presId="urn:microsoft.com/office/officeart/2005/8/layout/list1"/>
    <dgm:cxn modelId="{2FB197ED-8A11-4B2E-9BFB-99006D6CA45B}" type="presParOf" srcId="{244ED8FE-D721-494E-BFA7-CDC3319F062A}" destId="{19E5AD25-8D2D-4A5D-B830-3F8374CB74DA}" srcOrd="12" destOrd="0" presId="urn:microsoft.com/office/officeart/2005/8/layout/list1"/>
    <dgm:cxn modelId="{C7D011EC-ED7E-42AC-BDF2-5A293BD8047D}" type="presParOf" srcId="{19E5AD25-8D2D-4A5D-B830-3F8374CB74DA}" destId="{33F33BD4-D8EE-4B83-AB84-F12D785286B7}" srcOrd="0" destOrd="0" presId="urn:microsoft.com/office/officeart/2005/8/layout/list1"/>
    <dgm:cxn modelId="{22FE0B74-E17D-4494-8BC6-9E4ED2CAECCE}" type="presParOf" srcId="{19E5AD25-8D2D-4A5D-B830-3F8374CB74DA}" destId="{DCEECD11-40BA-48C0-AEEE-68FF97192862}" srcOrd="1" destOrd="0" presId="urn:microsoft.com/office/officeart/2005/8/layout/list1"/>
    <dgm:cxn modelId="{843007BE-0737-498F-B2BA-CE7DA56D7A8C}" type="presParOf" srcId="{244ED8FE-D721-494E-BFA7-CDC3319F062A}" destId="{0B488818-B85A-494C-9CF0-3413EB4385A4}" srcOrd="13" destOrd="0" presId="urn:microsoft.com/office/officeart/2005/8/layout/list1"/>
    <dgm:cxn modelId="{23EEA63A-AF3D-4A12-BA57-12CBB447C2EA}" type="presParOf" srcId="{244ED8FE-D721-494E-BFA7-CDC3319F062A}" destId="{89E36FDB-5E71-4227-BBF0-0F4F567B3D2A}" srcOrd="14" destOrd="0" presId="urn:microsoft.com/office/officeart/2005/8/layout/list1"/>
    <dgm:cxn modelId="{6C74C3DC-26DE-4858-A290-E6A619FF1485}" type="presParOf" srcId="{244ED8FE-D721-494E-BFA7-CDC3319F062A}" destId="{5F3D4AB3-F4D0-4468-BA27-CC11F1EFCB13}" srcOrd="15" destOrd="0" presId="urn:microsoft.com/office/officeart/2005/8/layout/list1"/>
    <dgm:cxn modelId="{2CBBD363-2DEA-436A-AC49-625FE294B896}" type="presParOf" srcId="{244ED8FE-D721-494E-BFA7-CDC3319F062A}" destId="{AE2AFA52-DA28-432B-AC27-E882F7BB89F7}" srcOrd="16" destOrd="0" presId="urn:microsoft.com/office/officeart/2005/8/layout/list1"/>
    <dgm:cxn modelId="{4AB336A3-B350-4CEA-9EC9-875967AE8133}" type="presParOf" srcId="{AE2AFA52-DA28-432B-AC27-E882F7BB89F7}" destId="{9967DD54-D852-48B8-8BAA-4998EAD09294}" srcOrd="0" destOrd="0" presId="urn:microsoft.com/office/officeart/2005/8/layout/list1"/>
    <dgm:cxn modelId="{862217E9-4C8A-4F85-8B1C-F26E3445455B}" type="presParOf" srcId="{AE2AFA52-DA28-432B-AC27-E882F7BB89F7}" destId="{E2E618E7-F6B1-4BC0-BFBC-153877BC8600}" srcOrd="1" destOrd="0" presId="urn:microsoft.com/office/officeart/2005/8/layout/list1"/>
    <dgm:cxn modelId="{E43DF297-B95D-41F3-99BA-0801A1BDCC8F}" type="presParOf" srcId="{244ED8FE-D721-494E-BFA7-CDC3319F062A}" destId="{56857C36-6A96-45F4-B5DA-C5E3D106B77C}" srcOrd="17" destOrd="0" presId="urn:microsoft.com/office/officeart/2005/8/layout/list1"/>
    <dgm:cxn modelId="{DD7EE383-6CEF-4A81-8D87-646CF6CC9677}" type="presParOf" srcId="{244ED8FE-D721-494E-BFA7-CDC3319F062A}" destId="{C8780CB1-3D55-4CFA-9C55-35910639D8FD}" srcOrd="18" destOrd="0" presId="urn:microsoft.com/office/officeart/2005/8/layout/list1"/>
    <dgm:cxn modelId="{7495C49E-15DB-4769-A765-267F63FACC1A}" type="presParOf" srcId="{244ED8FE-D721-494E-BFA7-CDC3319F062A}" destId="{69C179FF-D543-44BF-BB65-0D56721CED3E}" srcOrd="19" destOrd="0" presId="urn:microsoft.com/office/officeart/2005/8/layout/list1"/>
    <dgm:cxn modelId="{AB081FD8-D491-4B18-B67F-C51D7351A2BA}" type="presParOf" srcId="{244ED8FE-D721-494E-BFA7-CDC3319F062A}" destId="{66AACCDE-AAE2-41CE-9FD9-D509303A5D42}" srcOrd="20" destOrd="0" presId="urn:microsoft.com/office/officeart/2005/8/layout/list1"/>
    <dgm:cxn modelId="{E2FE0842-1FAE-42C4-8A5C-AD9034D599E1}" type="presParOf" srcId="{66AACCDE-AAE2-41CE-9FD9-D509303A5D42}" destId="{CF45E96A-366C-43DF-B792-DEEB17982189}" srcOrd="0" destOrd="0" presId="urn:microsoft.com/office/officeart/2005/8/layout/list1"/>
    <dgm:cxn modelId="{D40DB19C-A63D-43BD-904A-BB9B115A044B}" type="presParOf" srcId="{66AACCDE-AAE2-41CE-9FD9-D509303A5D42}" destId="{BA959E49-1F8C-4825-A33E-382B30523BC7}" srcOrd="1" destOrd="0" presId="urn:microsoft.com/office/officeart/2005/8/layout/list1"/>
    <dgm:cxn modelId="{26C3DD1C-C9BF-41DC-AE3E-E592A0331125}" type="presParOf" srcId="{244ED8FE-D721-494E-BFA7-CDC3319F062A}" destId="{D1542988-9D62-4BDD-86B5-629A443F1A18}" srcOrd="21" destOrd="0" presId="urn:microsoft.com/office/officeart/2005/8/layout/list1"/>
    <dgm:cxn modelId="{EC2049BE-40D7-4EE2-8F07-91285CD13E7B}" type="presParOf" srcId="{244ED8FE-D721-494E-BFA7-CDC3319F062A}" destId="{EC102F0F-FF50-4BC1-B302-E7ED95C4D3C5}" srcOrd="22" destOrd="0" presId="urn:microsoft.com/office/officeart/2005/8/layout/list1"/>
    <dgm:cxn modelId="{28B64941-0013-4803-9BC9-13911D1AE38F}" type="presParOf" srcId="{244ED8FE-D721-494E-BFA7-CDC3319F062A}" destId="{541952AA-B5CD-46B2-878F-94E134F3B92B}" srcOrd="23" destOrd="0" presId="urn:microsoft.com/office/officeart/2005/8/layout/list1"/>
    <dgm:cxn modelId="{69E9E5FC-0D73-4589-9652-7DAD2139BCB1}" type="presParOf" srcId="{244ED8FE-D721-494E-BFA7-CDC3319F062A}" destId="{185E2C67-0C4B-4933-B314-786939F23518}" srcOrd="24" destOrd="0" presId="urn:microsoft.com/office/officeart/2005/8/layout/list1"/>
    <dgm:cxn modelId="{31F21B78-7B54-4815-8982-BF88964930CA}" type="presParOf" srcId="{185E2C67-0C4B-4933-B314-786939F23518}" destId="{DDF21AD8-20FA-4149-86A0-2297E9B0D5E9}" srcOrd="0" destOrd="0" presId="urn:microsoft.com/office/officeart/2005/8/layout/list1"/>
    <dgm:cxn modelId="{B8DDFE1C-EFC2-4FEC-8080-FD02DDB4178D}" type="presParOf" srcId="{185E2C67-0C4B-4933-B314-786939F23518}" destId="{F7C2274F-22DB-479B-9645-117F8B6B6B18}" srcOrd="1" destOrd="0" presId="urn:microsoft.com/office/officeart/2005/8/layout/list1"/>
    <dgm:cxn modelId="{0462D4BF-F944-460E-87D9-55BBEBB90923}" type="presParOf" srcId="{244ED8FE-D721-494E-BFA7-CDC3319F062A}" destId="{8B8F29CA-4B38-434B-8BC2-DC8979A7C679}" srcOrd="25" destOrd="0" presId="urn:microsoft.com/office/officeart/2005/8/layout/list1"/>
    <dgm:cxn modelId="{1EC63F71-1424-43CD-92B5-BDBB0FE675E8}" type="presParOf" srcId="{244ED8FE-D721-494E-BFA7-CDC3319F062A}" destId="{AA26B710-7FB0-42F6-9B55-A0C9A1E670BF}" srcOrd="26" destOrd="0" presId="urn:microsoft.com/office/officeart/2005/8/layout/list1"/>
    <dgm:cxn modelId="{6FF3E891-A0F0-4040-86C0-05FAD7E91929}" type="presParOf" srcId="{244ED8FE-D721-494E-BFA7-CDC3319F062A}" destId="{91D0489B-8C85-497B-8343-9AEFCE32E64F}" srcOrd="27" destOrd="0" presId="urn:microsoft.com/office/officeart/2005/8/layout/list1"/>
    <dgm:cxn modelId="{433B19C8-8226-448A-930C-2E6EA88ECF7D}" type="presParOf" srcId="{244ED8FE-D721-494E-BFA7-CDC3319F062A}" destId="{A036DDDC-0C97-49B7-A20B-B90E1ACB7C25}" srcOrd="28" destOrd="0" presId="urn:microsoft.com/office/officeart/2005/8/layout/list1"/>
    <dgm:cxn modelId="{8055E03D-0DE8-4719-8124-7BB916608087}" type="presParOf" srcId="{A036DDDC-0C97-49B7-A20B-B90E1ACB7C25}" destId="{A29F179F-7703-47AA-A4B2-2F89C9B39750}" srcOrd="0" destOrd="0" presId="urn:microsoft.com/office/officeart/2005/8/layout/list1"/>
    <dgm:cxn modelId="{DE62259D-6D0D-42EE-9331-E6C5FE876810}" type="presParOf" srcId="{A036DDDC-0C97-49B7-A20B-B90E1ACB7C25}" destId="{FFC2364F-B318-48C4-BB9D-D2FDEB95C3BF}" srcOrd="1" destOrd="0" presId="urn:microsoft.com/office/officeart/2005/8/layout/list1"/>
    <dgm:cxn modelId="{1AED6C9D-F04A-40E0-8336-DD7A20556E36}" type="presParOf" srcId="{244ED8FE-D721-494E-BFA7-CDC3319F062A}" destId="{45D145C7-6DEF-48BB-B453-7DACB8242B1F}" srcOrd="29" destOrd="0" presId="urn:microsoft.com/office/officeart/2005/8/layout/list1"/>
    <dgm:cxn modelId="{8382BEDA-8C81-4B2C-A936-9BF7C8DCDEEB}" type="presParOf" srcId="{244ED8FE-D721-494E-BFA7-CDC3319F062A}" destId="{DB44E00A-975B-4865-B20F-454E8E614A1A}" srcOrd="30" destOrd="0" presId="urn:microsoft.com/office/officeart/2005/8/layout/list1"/>
    <dgm:cxn modelId="{9406D6D3-E428-46D8-8AF6-C8BBCA6317B3}" type="presParOf" srcId="{244ED8FE-D721-494E-BFA7-CDC3319F062A}" destId="{76ADC7C3-7689-44C0-A954-22338C9236A7}" srcOrd="31" destOrd="0" presId="urn:microsoft.com/office/officeart/2005/8/layout/list1"/>
    <dgm:cxn modelId="{4601A192-76CA-49FA-B5AC-CE4A2330EB97}" type="presParOf" srcId="{244ED8FE-D721-494E-BFA7-CDC3319F062A}" destId="{A57C9483-BDDE-42B5-8468-2E212158E518}" srcOrd="32" destOrd="0" presId="urn:microsoft.com/office/officeart/2005/8/layout/list1"/>
    <dgm:cxn modelId="{A1B7851D-6FC6-41D3-9C18-DA4742BFAD02}" type="presParOf" srcId="{A57C9483-BDDE-42B5-8468-2E212158E518}" destId="{52790217-522E-4ECC-BC7D-59D01E1326C9}" srcOrd="0" destOrd="0" presId="urn:microsoft.com/office/officeart/2005/8/layout/list1"/>
    <dgm:cxn modelId="{39D0DF2D-094F-4FF5-9574-324BE0D5992E}" type="presParOf" srcId="{A57C9483-BDDE-42B5-8468-2E212158E518}" destId="{526A854A-50D5-472E-B90F-FC75ED238EEB}" srcOrd="1" destOrd="0" presId="urn:microsoft.com/office/officeart/2005/8/layout/list1"/>
    <dgm:cxn modelId="{444C127E-3E30-4CD9-AFAE-6804DD16EAAB}" type="presParOf" srcId="{244ED8FE-D721-494E-BFA7-CDC3319F062A}" destId="{3EFD3AB0-FD40-40D4-8D2C-5581CFE46A8F}" srcOrd="33" destOrd="0" presId="urn:microsoft.com/office/officeart/2005/8/layout/list1"/>
    <dgm:cxn modelId="{BB402FEA-5F42-40BA-ABE7-5BA3D8F71AFE}" type="presParOf" srcId="{244ED8FE-D721-494E-BFA7-CDC3319F062A}" destId="{2A751067-18B7-46AA-B541-1558FFDA9FA6}" srcOrd="34" destOrd="0" presId="urn:microsoft.com/office/officeart/2005/8/layout/list1"/>
  </dgm:cxnLst>
  <dgm:bg/>
  <dgm:whole/>
  <dgm:extLst>
    <a:ext uri="http://schemas.microsoft.com/office/drawing/2008/diagram">
      <dsp:dataModelExt xmlns=""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141C0-511B-4A41-B7C8-1A892E88EDDD}">
      <dsp:nvSpPr>
        <dsp:cNvPr id="0" name=""/>
        <dsp:cNvSpPr/>
      </dsp:nvSpPr>
      <dsp:spPr>
        <a:xfrm>
          <a:off x="0" y="21313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8D98A3-9A76-4CFA-B76B-7CA7920287A1}">
      <dsp:nvSpPr>
        <dsp:cNvPr id="0" name=""/>
        <dsp:cNvSpPr/>
      </dsp:nvSpPr>
      <dsp:spPr>
        <a:xfrm>
          <a:off x="348700" y="36016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딥러닝 학습 전략 수립 개요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53309"/>
        <a:ext cx="4847214" cy="319654"/>
      </dsp:txXfrm>
    </dsp:sp>
    <dsp:sp modelId="{48EA0ABF-5632-432D-9F5F-3C396AFB54F2}">
      <dsp:nvSpPr>
        <dsp:cNvPr id="0" name=""/>
        <dsp:cNvSpPr/>
      </dsp:nvSpPr>
      <dsp:spPr>
        <a:xfrm>
          <a:off x="0" y="75745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73B09F-24E4-4F07-A6EE-FFA2C263B2FC}">
      <dsp:nvSpPr>
        <dsp:cNvPr id="0" name=""/>
        <dsp:cNvSpPr/>
      </dsp:nvSpPr>
      <dsp:spPr>
        <a:xfrm>
          <a:off x="348700" y="580337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Dataset Generation / Selection / Management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597630"/>
        <a:ext cx="4847214" cy="319654"/>
      </dsp:txXfrm>
    </dsp:sp>
    <dsp:sp modelId="{72F56627-E32D-438E-BA12-7BE9CCC16CE2}">
      <dsp:nvSpPr>
        <dsp:cNvPr id="0" name=""/>
        <dsp:cNvSpPr/>
      </dsp:nvSpPr>
      <dsp:spPr>
        <a:xfrm>
          <a:off x="0" y="130177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AD0954-0C06-4E77-974A-78E4A5CE58D5}">
      <dsp:nvSpPr>
        <dsp:cNvPr id="0" name=""/>
        <dsp:cNvSpPr/>
      </dsp:nvSpPr>
      <dsp:spPr>
        <a:xfrm>
          <a:off x="348700" y="1124657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Preprocessing for Input and </a:t>
          </a:r>
          <a:r>
            <a:rPr lang="en-US" altLang="ko-KR" sz="1200" b="1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Groundtruth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1141950"/>
        <a:ext cx="4847214" cy="319654"/>
      </dsp:txXfrm>
    </dsp:sp>
    <dsp:sp modelId="{89E36FDB-5E71-4227-BBF0-0F4F567B3D2A}">
      <dsp:nvSpPr>
        <dsp:cNvPr id="0" name=""/>
        <dsp:cNvSpPr/>
      </dsp:nvSpPr>
      <dsp:spPr>
        <a:xfrm>
          <a:off x="0" y="184609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EECD11-40BA-48C0-AEEE-68FF97192862}">
      <dsp:nvSpPr>
        <dsp:cNvPr id="0" name=""/>
        <dsp:cNvSpPr/>
      </dsp:nvSpPr>
      <dsp:spPr>
        <a:xfrm>
          <a:off x="348700" y="1668976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Loss Function Selection and Design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1686269"/>
        <a:ext cx="4847214" cy="319654"/>
      </dsp:txXfrm>
    </dsp:sp>
    <dsp:sp modelId="{C8780CB1-3D55-4CFA-9C55-35910639D8FD}">
      <dsp:nvSpPr>
        <dsp:cNvPr id="0" name=""/>
        <dsp:cNvSpPr/>
      </dsp:nvSpPr>
      <dsp:spPr>
        <a:xfrm>
          <a:off x="0" y="239041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E618E7-F6B1-4BC0-BFBC-153877BC8600}">
      <dsp:nvSpPr>
        <dsp:cNvPr id="0" name=""/>
        <dsp:cNvSpPr/>
      </dsp:nvSpPr>
      <dsp:spPr>
        <a:xfrm>
          <a:off x="348700" y="2213296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Training Pipeline and Deep Learning Network Design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2230589"/>
        <a:ext cx="4847214" cy="319654"/>
      </dsp:txXfrm>
    </dsp:sp>
    <dsp:sp modelId="{EC102F0F-FF50-4BC1-B302-E7ED95C4D3C5}">
      <dsp:nvSpPr>
        <dsp:cNvPr id="0" name=""/>
        <dsp:cNvSpPr/>
      </dsp:nvSpPr>
      <dsp:spPr>
        <a:xfrm>
          <a:off x="0" y="293473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959E49-1F8C-4825-A33E-382B30523BC7}">
      <dsp:nvSpPr>
        <dsp:cNvPr id="0" name=""/>
        <dsp:cNvSpPr/>
      </dsp:nvSpPr>
      <dsp:spPr>
        <a:xfrm>
          <a:off x="348700" y="2757616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Optimizer Selection &amp; Learning Rate Scheduling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2774909"/>
        <a:ext cx="4847214" cy="319654"/>
      </dsp:txXfrm>
    </dsp:sp>
    <dsp:sp modelId="{AA26B710-7FB0-42F6-9B55-A0C9A1E670BF}">
      <dsp:nvSpPr>
        <dsp:cNvPr id="0" name=""/>
        <dsp:cNvSpPr/>
      </dsp:nvSpPr>
      <dsp:spPr>
        <a:xfrm>
          <a:off x="0" y="347905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C2274F-22DB-479B-9645-117F8B6B6B18}">
      <dsp:nvSpPr>
        <dsp:cNvPr id="0" name=""/>
        <dsp:cNvSpPr/>
      </dsp:nvSpPr>
      <dsp:spPr>
        <a:xfrm>
          <a:off x="348700" y="3301936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Post Processing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3319229"/>
        <a:ext cx="4847214" cy="319654"/>
      </dsp:txXfrm>
    </dsp:sp>
    <dsp:sp modelId="{DB44E00A-975B-4865-B20F-454E8E614A1A}">
      <dsp:nvSpPr>
        <dsp:cNvPr id="0" name=""/>
        <dsp:cNvSpPr/>
      </dsp:nvSpPr>
      <dsp:spPr>
        <a:xfrm>
          <a:off x="0" y="4023376"/>
          <a:ext cx="6974001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C2364F-B318-48C4-BB9D-D2FDEB95C3BF}">
      <dsp:nvSpPr>
        <dsp:cNvPr id="0" name=""/>
        <dsp:cNvSpPr/>
      </dsp:nvSpPr>
      <dsp:spPr>
        <a:xfrm>
          <a:off x="348700" y="3846257"/>
          <a:ext cx="4881800" cy="3542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520" tIns="0" rIns="184520" bIns="0" numCol="1" spcCol="1270" rtlCol="0" anchor="ctr" anchorCtr="0">
          <a:noAutofit/>
        </a:bodyPr>
        <a:lstStyle/>
        <a:p>
          <a:pPr lvl="0" algn="l" defTabSz="53340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Tips for Fast Training and Data Loading</a:t>
          </a:r>
          <a:endParaRPr lang="ko-KR" altLang="en-US" sz="12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365993" y="3863550"/>
        <a:ext cx="4847214" cy="3196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D669E36E-728F-4B79-BBD6-A00C72EA8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FD9115FF-53DF-4791-A127-8A6D32CD8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E7554BE-3FCB-4F69-A327-C586C2A74082}" type="datetime1">
              <a:rPr lang="ko-KR" altLang="en-US" smtClean="0"/>
              <a:pPr/>
              <a:t>2022-10-31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9AC00E04-11B8-4819-BABD-0EB82B38F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FADD8B12-C8C8-4ECD-AD5A-280D22827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22596A43-096E-47B8-B368-9AB51FCC2E7C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71221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B36B9961-C215-41F5-A0B5-7820D242AC6A}" type="datetime1">
              <a:rPr lang="ko-KR" altLang="en-US" noProof="0" smtClean="0"/>
              <a:pPr/>
              <a:t>2022-10-31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EAB2D40-96F8-42D1-BD55-6FBF34373352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3429833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9442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58462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11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167850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19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7653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22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816448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29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3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786617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33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8151466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39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090435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49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10902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59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30404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69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67096330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71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5555294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76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0916636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78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9249155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79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80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81</a:t>
            </a:fld>
            <a:endParaRPr lang="ko-KR" alt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9249155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82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83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758983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84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66929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pPr/>
              <a:t>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56288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C44543-2BFD-4AE1-AE32-3659A5F0E5D9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00EF47-87EC-4523-B319-80FBE591EA04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FA57B83-0419-4AD5-B7E9-9BD8A99B09CE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1194E-4288-47CB-8B4C-A21B2CB6B33B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7FF8FFD-7D68-4CDA-8308-797CB8372304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2FD10-54B3-4327-A3A7-68D22C5CF7F1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918A7-6F27-4F25-B815-4436B3BA0638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4844B8-0E7B-4DB4-9FA1-58B91043B0AF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1DE3E-2E2D-4228-9B94-5ADBB8A70A38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BF0545D-E114-48BE-9158-00DCA097ACF9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DE3CF6-AD98-47B5-8C0D-CCA5CAD218C8}" type="datetime1">
              <a:rPr lang="ko-KR" altLang="en-US" noProof="0" smtClean="0"/>
              <a:pPr rtl="0"/>
              <a:t>2022-10-31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 rtl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=""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C34546-2ADC-4A0F-87D3-01F3E1CDBD76}" type="datetime1">
              <a:rPr lang="ko-KR" altLang="en-US" noProof="0" smtClean="0"/>
              <a:pPr/>
              <a:t>2022-10-31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=""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gif"/><Relationship Id="rId4" Type="http://schemas.openxmlformats.org/officeDocument/2006/relationships/image" Target="../media/image46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6.png"/><Relationship Id="rId4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=""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=""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=""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직사각형 19">
              <a:extLst>
                <a:ext uri="{FF2B5EF4-FFF2-40B4-BE49-F238E27FC236}">
                  <a16:creationId xmlns=""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ko-KR" altLang="en-US" sz="3200" b="1" dirty="0" smtClean="0">
                <a:solidFill>
                  <a:schemeClr val="bg1"/>
                </a:solidFill>
              </a:rPr>
              <a:t>딥러닝 학습 전략 수립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 smtClean="0">
                <a:solidFill>
                  <a:srgbClr val="7CEBFF"/>
                </a:solidFill>
              </a:rPr>
              <a:t>최병찬</a:t>
            </a:r>
            <a:endParaRPr lang="ko-KR" altLang="en-US" b="1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/>
              <a:t>Dataset Generation / Selection / Management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만약에 학습을 위한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Dataset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이 없다면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 → Dataset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을 인위적으로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만들어야함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: “Dataset Generation”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학습을 위한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Dataset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을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직접 </a:t>
            </a:r>
            <a:r>
              <a:rPr lang="ko-KR" altLang="en-US" sz="1600" b="1" spc="-40" dirty="0" err="1" smtClean="0">
                <a:solidFill>
                  <a:schemeClr val="tx1"/>
                </a:solidFill>
              </a:rPr>
              <a:t>만들어야함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담당 영역에 대한 전문 지식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(Domain Knowledge)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가 </a:t>
            </a:r>
            <a:r>
              <a:rPr lang="ko-KR" altLang="en-US" sz="1600" b="1" spc="-40" dirty="0" err="1" smtClean="0">
                <a:solidFill>
                  <a:schemeClr val="tx1"/>
                </a:solidFill>
              </a:rPr>
              <a:t>중요해짐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tx1"/>
                </a:solidFill>
              </a:rPr>
              <a:t>딥러닝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자체만 알아야하는 것이 아니라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딥러닝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이전에 사용된 고전적인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(Classical)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기법들에 대한 전문지식이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필요해짐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고전적인 기법들을 통해 전문 지식을 쌓아서 새로운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생성 또는 기존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개선을 시도할 수 있음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고전적인 非딥러닝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非머신러닝 신호처리 및 데이터 처리 기법들이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데이터셋을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만드는 데에 중요한 도구가 될 수 있음</a:t>
            </a:r>
            <a:endParaRPr lang="en-US" altLang="ko-KR" sz="1600" b="1" spc="-40" dirty="0">
              <a:solidFill>
                <a:schemeClr val="tx1"/>
              </a:solidFill>
            </a:endParaRPr>
          </a:p>
          <a:p>
            <a:pPr marL="177800" indent="-1778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Dataset Generation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을 위해 사용할 수 있는 도구들</a:t>
            </a:r>
            <a:endParaRPr lang="en-US" altLang="ko-KR" sz="1600" b="1" spc="-40" dirty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MATLAB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각종 신호처리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Tool Box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이용하여 여러 전문 분야에 필요한 신호 데이터 모사 가능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CARLA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오픈소스 기반 자율주행 시뮬레이터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다양한 자율주행 시나리오에 대해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Real World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급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수집 및 생성 가능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다양한 고전 영상처리 알고리즘을 이용하여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Data Augmentation, Image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Homography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등 적용 가능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31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b="1" spc="-30" dirty="0" smtClean="0">
                <a:solidFill>
                  <a:schemeClr val="bg1"/>
                </a:solidFill>
              </a:rPr>
              <a:t>Preprocessing for input and </a:t>
            </a:r>
            <a:r>
              <a:rPr lang="en-US" altLang="ko-KR" sz="3200" b="1" spc="-30" dirty="0" err="1" smtClean="0">
                <a:solidFill>
                  <a:schemeClr val="bg1"/>
                </a:solidFill>
              </a:rPr>
              <a:t>Groundtruth</a:t>
            </a:r>
            <a:endParaRPr lang="ko-KR" altLang="en-US" sz="32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9011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Preprocessing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중요성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=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안정적인 학습 유도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+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효과적인 학습 수렴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 네트워크 학습의 핵심 알고리즘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= Backpropagation =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목표하는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Error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최소함으로서 목표 기능을 구현함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rgbClr val="00B050"/>
                </a:solidFill>
              </a:rPr>
              <a:t>    (※ </a:t>
            </a:r>
            <a:r>
              <a:rPr lang="ko-KR" altLang="en-US" sz="1200" b="1" u="sng" spc="-40" dirty="0" smtClean="0">
                <a:solidFill>
                  <a:srgbClr val="00B050"/>
                </a:solidFill>
              </a:rPr>
              <a:t>목표 </a:t>
            </a:r>
            <a:r>
              <a:rPr lang="en-US" altLang="ko-KR" sz="1200" b="1" u="sng" spc="-40" dirty="0" smtClean="0">
                <a:solidFill>
                  <a:srgbClr val="00B050"/>
                </a:solidFill>
              </a:rPr>
              <a:t>Error = Loss Function = Objective Function = Criterion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이라 지칭함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)</a:t>
            </a:r>
            <a:endParaRPr lang="en-US" altLang="ko-KR" sz="1600" b="1" spc="-40" dirty="0" smtClean="0">
              <a:solidFill>
                <a:srgbClr val="00B050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Backpropagation = </a:t>
            </a:r>
            <a:r>
              <a:rPr lang="ko-KR" altLang="en-US" sz="1600" b="1" u="sng" spc="-40" dirty="0" smtClean="0">
                <a:solidFill>
                  <a:schemeClr val="tx1"/>
                </a:solidFill>
              </a:rPr>
              <a:t>각각의 </a:t>
            </a:r>
            <a:r>
              <a:rPr lang="en-US" altLang="ko-KR" sz="1600" b="1" u="sng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600" b="1" u="sng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b="1" u="sng" spc="-40" dirty="0" smtClean="0">
                <a:solidFill>
                  <a:schemeClr val="tx1"/>
                </a:solidFill>
              </a:rPr>
              <a:t>Input Data • Feature</a:t>
            </a:r>
            <a:r>
              <a:rPr lang="ko-KR" altLang="en-US" sz="1600" b="1" u="sng" spc="-40" dirty="0" smtClean="0">
                <a:solidFill>
                  <a:schemeClr val="tx1"/>
                </a:solidFill>
              </a:rPr>
              <a:t>별 연속적인 편미분 </a:t>
            </a:r>
            <a:r>
              <a:rPr lang="en-US" altLang="ko-KR" sz="1600" b="1" u="sng" spc="-40" dirty="0" smtClean="0">
                <a:solidFill>
                  <a:schemeClr val="tx1"/>
                </a:solidFill>
              </a:rPr>
              <a:t>(Gradient)</a:t>
            </a:r>
            <a:r>
              <a:rPr lang="ko-KR" altLang="en-US" sz="1600" b="1" u="sng" spc="-40" dirty="0" smtClean="0">
                <a:solidFill>
                  <a:schemeClr val="tx1"/>
                </a:solidFill>
              </a:rPr>
              <a:t>의 누적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기여하는 정도를 모두 모아서 네트워크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별로 내부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업데이트하기 위한 값을 도출함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 네트워크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Weight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값들은 고정된 단위가 없는 실수값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→ 각각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실수값은 동일한 의미를 가지지 않음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(ex : N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번째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CNN Layer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Kernel Weight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의미 ≠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N+1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번째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CNN Layer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Kernel Weight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의미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)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spc="-4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7887" y="4522340"/>
            <a:ext cx="5644943" cy="1928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71481" y="4417982"/>
            <a:ext cx="3784477" cy="200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699507" y="6449030"/>
            <a:ext cx="2645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Backpropagation Calculus &amp; Chain Rule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https://www.youtube.com/watch?v=tIeHLnjs5U8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Numerical Understanding of Backpropagation &amp; NN Weights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 네트워크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Weight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값들은 고정된 단위가 없는 실수값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→ 각각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실수값은 동일한 의미를 가지지 않음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(ex : N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번째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CNN Layer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Kernel Weight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의미 ≠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N+1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번째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CNN Layer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Kernel Weight</a:t>
            </a:r>
            <a:r>
              <a:rPr lang="ko-KR" altLang="en-US" sz="1100" b="1" spc="-40" dirty="0" smtClean="0">
                <a:solidFill>
                  <a:schemeClr val="tx1"/>
                </a:solidFill>
              </a:rPr>
              <a:t>의 의미</a:t>
            </a:r>
            <a:r>
              <a:rPr lang="en-US" altLang="ko-KR" sz="1100" b="1" spc="-40" dirty="0" smtClean="0">
                <a:solidFill>
                  <a:schemeClr val="tx1"/>
                </a:solidFill>
              </a:rPr>
              <a:t>)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100" dirty="0" smtClean="0">
                <a:solidFill>
                  <a:schemeClr val="tx1"/>
                </a:solidFill>
              </a:rPr>
              <a:t>Data • Feature</a:t>
            </a:r>
            <a:r>
              <a:rPr lang="ko-KR" altLang="en-US" sz="1600" b="1" spc="-100" dirty="0" smtClean="0">
                <a:solidFill>
                  <a:schemeClr val="tx1"/>
                </a:solidFill>
              </a:rPr>
              <a:t>별 편미분을 사용하는 상황에서 </a:t>
            </a:r>
            <a:r>
              <a:rPr lang="en-US" altLang="ko-KR" sz="1600" b="1" spc="-100" dirty="0" smtClean="0">
                <a:solidFill>
                  <a:schemeClr val="tx1"/>
                </a:solidFill>
              </a:rPr>
              <a:t>Layer</a:t>
            </a:r>
            <a:r>
              <a:rPr lang="ko-KR" altLang="en-US" sz="1600" b="1" spc="-100" dirty="0" smtClean="0">
                <a:solidFill>
                  <a:schemeClr val="tx1"/>
                </a:solidFill>
              </a:rPr>
              <a:t>별로 고정된 단위나 공통된 숫자적 의미라는 것이 존재하지 않는 상황에서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편미분의 결과값인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크기가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Weight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업데이트 방향과 학습 성향에 제일 큰 영향을 주게됨</a:t>
            </a:r>
            <a:endParaRPr lang="en-US" altLang="ko-KR" sz="105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5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spc="-40" dirty="0" smtClean="0">
              <a:solidFill>
                <a:schemeClr val="tx1"/>
              </a:solidFill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8985" y="3919855"/>
            <a:ext cx="2243455" cy="2796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098800" y="3957320"/>
            <a:ext cx="3693160" cy="214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ts val="1800"/>
              </a:lnSpc>
              <a:buFont typeface="Wingdings" pitchFamily="2" charset="2"/>
              <a:buChar char="Ø"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입력 데이터와 각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별로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Normalization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이 적용되지 않는다면 각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Weight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의 분포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최대값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최소값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평균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표준편차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가 달라짐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lnSpc>
                <a:spcPts val="1800"/>
              </a:lnSpc>
              <a:buFont typeface="Wingdings" pitchFamily="2" charset="2"/>
              <a:buChar char="Ø"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lnSpc>
                <a:spcPts val="1800"/>
              </a:lnSpc>
              <a:buFont typeface="Wingdings" pitchFamily="2" charset="2"/>
              <a:buChar char="Ø"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이로 인해 각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Backpropagation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 적용 시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Update Gradient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크기가 다르게 적용됨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lnSpc>
                <a:spcPts val="1800"/>
              </a:lnSpc>
              <a:buFont typeface="Wingdings" pitchFamily="2" charset="2"/>
              <a:buChar char="Ø"/>
            </a:pP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lnSpc>
                <a:spcPts val="1800"/>
              </a:lnSpc>
              <a:buFont typeface="Wingdings" pitchFamily="2" charset="2"/>
              <a:buChar char="Ø"/>
            </a:pP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각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Layer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Backpropagation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적용 크기가 달라지면 학습 안정성이 저하됨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056120" y="4124960"/>
            <a:ext cx="4668520" cy="2057400"/>
            <a:chOff x="7345680" y="4094480"/>
            <a:chExt cx="4668520" cy="2057400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/>
            <a:srcRect t="3132" r="52204" b="7499"/>
            <a:stretch>
              <a:fillRect/>
            </a:stretch>
          </p:blipFill>
          <p:spPr bwMode="auto">
            <a:xfrm>
              <a:off x="7345680" y="4094480"/>
              <a:ext cx="2479040" cy="204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/>
            <a:srcRect l="58962" t="3132" b="7499"/>
            <a:stretch>
              <a:fillRect/>
            </a:stretch>
          </p:blipFill>
          <p:spPr bwMode="auto">
            <a:xfrm>
              <a:off x="9885680" y="4104640"/>
              <a:ext cx="2128520" cy="2047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TextBox 9"/>
          <p:cNvSpPr txBox="1"/>
          <p:nvPr/>
        </p:nvSpPr>
        <p:spPr>
          <a:xfrm>
            <a:off x="3203707" y="6296630"/>
            <a:ext cx="2645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Backpropagation Calculus &amp; Chain Rule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https://www.youtube.com/watch?v=tIeHLnjs5U8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01387" y="6291550"/>
            <a:ext cx="3836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Normalizing your data (specifically, input and batch normalization).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https://www.jeremyjordan.me/batch-normalization/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33725" y="4867275"/>
            <a:ext cx="3578225" cy="1266825"/>
          </a:xfrm>
          <a:prstGeom prst="rect">
            <a:avLst/>
          </a:prstGeom>
          <a:noFill/>
          <a:ln w="127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Elbow Connector 13"/>
          <p:cNvCxnSpPr/>
          <p:nvPr/>
        </p:nvCxnSpPr>
        <p:spPr>
          <a:xfrm flipV="1">
            <a:off x="6731000" y="5006975"/>
            <a:ext cx="949325" cy="488950"/>
          </a:xfrm>
          <a:prstGeom prst="bentConnector3">
            <a:avLst>
              <a:gd name="adj1" fmla="val 50000"/>
            </a:avLst>
          </a:prstGeom>
          <a:ln w="19050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Forward Pass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Backward Pass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Forward Pass (Input → Output) =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덧셈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+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곱셈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Forward Pass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시 덧셈과 곱셈으로 인해 각각의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사용되는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Input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Output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최대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최소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평균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분산 범위가 매우 다름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Output Layer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향할수록 지속적인 덧셈과 곱셈의 누적으로 인해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Input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Output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간의 범위 차이가 매우 큼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이로 인해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별 산출되는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Gradient Update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크기가 숫자적 범위에서 매우 다름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Backward Pass / Backpropagation (Input ← Output) =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연속적인 편미분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Backward Pass / Backpropagation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시 연속적인 편미분의 누적으로 인해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Input 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향할수록 개별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값이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수렴하려함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이로 인해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Input 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가까워질수록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/ Weight Update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잘 안되는 문제가 발생함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8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도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Output → Input 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방향으로 누적되어 만들어지기에 때문에 상황에 따라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별로 과도한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누적 현상이 발생할 수 있음</a:t>
            </a:r>
            <a:endParaRPr lang="en-US" altLang="ko-KR" sz="3800" b="1" spc="-8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Gradient Vanishing / Gradient Explosion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Gradient Vanishing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수행 시 지속적인 미분으로 인해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값이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Input 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가까워질수록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수렴하려는 경향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Neural Network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초기에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Sigmoid Function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Activation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함수로 사용하면서 주로 발생한 문제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→ Sigmoid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함수는 미분을 할수록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수렴하려는 경향이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[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해결 방안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1 : Non-Linear Activation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함수 사용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]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ko-KR" sz="1400" b="1" spc="-70" dirty="0" smtClean="0">
                <a:solidFill>
                  <a:schemeClr val="tx1"/>
                </a:solidFill>
              </a:rPr>
              <a:t>ReLU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와 같이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Non-Linear Activation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함수를 사용하면서 어느 정도 극복이 가능하나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딥러닝 네트워크가 깊어질수록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Gradient Vanishing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이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발생할 확률이 높아짐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[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해결 방안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2 : Residual Connection / Skip Connection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]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ko-KR" sz="1400" b="1" spc="-70" dirty="0" smtClean="0">
                <a:solidFill>
                  <a:schemeClr val="tx1"/>
                </a:solidFill>
              </a:rPr>
              <a:t>Point-wise Addition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기반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Residual Connection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과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 Channel-wise Concatenation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기반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Skip Connection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을 이용하여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Gradient Update Flow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를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 중간 중간마다 직접적으로 연결함으로서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Reusablity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확보하여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업데이트가 네트워크 전반에 퍼져나가게함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Gradient Vanishing / Gradient Explosion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Gradient Explosion</a:t>
            </a:r>
            <a:endParaRPr lang="en-US" altLang="ko-KR" sz="20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수행 시 미분 결과가 과도하게 누적되면서 비정상적으로 큰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발생하는 현상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ReLU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와 같이 미분에 의해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수렴하지 않은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Activation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함수를 매우 깊은 딥러닝 네트워크에서 사용하는 경우에 발생함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특히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Layer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개수 대비 깊이가 매우 깊은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계열에서 많이 발생함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6396" b="7139"/>
          <a:stretch>
            <a:fillRect/>
          </a:stretch>
        </p:blipFill>
        <p:spPr bwMode="auto">
          <a:xfrm>
            <a:off x="3349836" y="3784600"/>
            <a:ext cx="5248361" cy="244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513587" y="6281390"/>
            <a:ext cx="501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딥러닝 기초개념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기울기 소실과 폭주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(Gradient Vanishing / Exploding)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https://velog.io/@nayeon_p00/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기초개념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기울기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소실과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폭주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-Gradient-Vanishing-Exploding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Gradient Vanishing / Gradient Explosion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Gradient Explosion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[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해소 방안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: Gradient Clipping ]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Gradient Clipping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업데이트하려는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크기가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Threshold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넘어갈 때 강제로 특정 크기로 줄이는 방법임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Gradient Clipping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사용하게 되면 비정상적으로 큰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값이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 Update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반영되지 않음으로 학습 안정화 가능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60" dirty="0" smtClean="0">
                <a:solidFill>
                  <a:schemeClr val="tx1"/>
                </a:solidFill>
              </a:rPr>
              <a:t>그러나 어느 정도의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크기가 적합한지 모르기 때문에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Gradient Clipping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은 완벽한 해결방안은 아니며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오히려 임시방편에 가까움</a:t>
            </a:r>
            <a:endParaRPr lang="en-US" altLang="ko-KR" sz="1400" b="1" spc="-6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Gradient Explosion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발생하는 상황이면 데이터의 정규화 또는 네트워크의 구조에 근본적인 문제임 → 근본적인 해결방법 필요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0899" y="4395047"/>
            <a:ext cx="3288981" cy="2344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785107" y="6332190"/>
            <a:ext cx="501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딥러닝 기초개념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기울기 소실과 폭주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(Gradient Vanishing / Exploding)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https://velog.io/@nayeon_p00/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기초개념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기울기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소실과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폭주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-Gradient-Vanishing-Exploding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Normalization =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안정적인 학습을 유도하기 위한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Preprocessing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Normalization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Gradient Vanishing / Gradient Explosion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방지함으로서 학습의 전반적인 추이를 안정화시킴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각각의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별로 업데이트에 사용되는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범위와 분포를 동일하게 만들어줌으로서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Numerical Stability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가져옴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6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60" dirty="0" smtClean="0">
                <a:solidFill>
                  <a:schemeClr val="tx1"/>
                </a:solidFill>
              </a:rPr>
              <a:t>그러나 </a:t>
            </a:r>
            <a:r>
              <a:rPr lang="en-US" altLang="ko-KR" sz="1600" b="1" spc="-60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600" b="1" spc="-60" dirty="0" smtClean="0">
                <a:solidFill>
                  <a:schemeClr val="tx1"/>
                </a:solidFill>
              </a:rPr>
              <a:t>은 학습을 안정화시키기 위한 기법이지 불가능한 학습을 가능하게 만들어주는 마법의 레시피가 아님</a:t>
            </a:r>
            <a:endParaRPr lang="en-US" altLang="ko-KR" sz="1600" b="1" spc="-6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학습의 성공 여부는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복잡도에 따른 데이터셋의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Quality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크게 영향을 받음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학습이 안정적으로 효과적으로 빠르게 수렴할 수 있도록 도와주는 도구임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은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Input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에만 사용하는 것이 아니라 </a:t>
            </a:r>
            <a:r>
              <a:rPr lang="en-US" altLang="ko-KR" sz="16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 / Output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에도 사용해야함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대부분의 딥러닝 예시 샘플 데이터셋의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이미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One Hot Encoding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등으로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되어있기에 초심자들은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Normalization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대상이 아니라는 착각을 할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수행하지 않으면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Input Normalization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및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Batch Normalization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사용했다하더라도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Output 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Un-normalized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된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기반으로 산출되기에 범위가 다른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생성함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Normalization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종류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600174" y="2406494"/>
          <a:ext cx="11090176" cy="4206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27126"/>
                <a:gridCol w="9163050"/>
              </a:tblGrid>
              <a:tr h="10515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Global Min-Max Normalization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데이터셋 전체에 대해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Training, Validation, Test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상관없이 동일한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Min Max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사용하여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Normalization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어느 시나리오에서든 최대 최소 범위가 변하지 않을 거라는 보장이 있을 경우에 사용함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None/>
                      </a:pPr>
                      <a:r>
                        <a:rPr lang="en-US" altLang="ko-KR" sz="1400" b="1" spc="-4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    </a:t>
                      </a:r>
                      <a:r>
                        <a:rPr lang="en-US" altLang="ko-KR" sz="1400" b="1" spc="-4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(ex : </a:t>
                      </a:r>
                      <a:r>
                        <a:rPr lang="ko-KR" altLang="en-US" sz="1400" b="1" spc="-4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이미지 데이터 </a:t>
                      </a:r>
                      <a:r>
                        <a:rPr lang="en-US" altLang="ko-KR" sz="1400" b="1" spc="-4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= 8bit = 0 ~ 255 </a:t>
                      </a:r>
                      <a:r>
                        <a:rPr lang="ko-KR" altLang="en-US" sz="1400" b="1" spc="-4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범위로 존재함</a:t>
                      </a:r>
                      <a:r>
                        <a:rPr lang="en-US" altLang="ko-KR" sz="1400" b="1" spc="-4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</a:txBody>
                  <a:tcPr anchor="ctr"/>
                </a:tc>
              </a:tr>
              <a:tr h="10515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Global Z-Score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(Standardization /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표준화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Training Set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통해 평균과 분산을 산출하고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이를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Training, Validation, Test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 모두 적용하여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Z-Score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연산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수행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Training Set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 산출된 평균과 분산이 어느 상황에서든 사용될 수 있다는 것이 보장될 경우 효과적임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10515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Local Min-Max Normalization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marR="0" lvl="1" indent="-2667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>
                          <a:tab pos="266700" algn="l"/>
                        </a:tabLst>
                        <a:defRPr/>
                      </a:pPr>
                      <a:r>
                        <a:rPr lang="en-US" altLang="ko-KR" sz="1400" b="1" spc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400" b="1" spc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 데이터마다 최대 최소를 산출하여 </a:t>
                      </a:r>
                      <a:r>
                        <a:rPr lang="en-US" altLang="ko-KR" sz="1400" b="1" spc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Normalization</a:t>
                      </a:r>
                      <a:r>
                        <a:rPr lang="ko-KR" altLang="en-US" sz="1400" b="1" spc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적용</a:t>
                      </a:r>
                      <a:endParaRPr lang="en-US" altLang="ko-KR" sz="1400" b="1" spc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66700" marR="0" lvl="1" indent="-26670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Ø"/>
                        <a:tabLst>
                          <a:tab pos="266700" algn="l"/>
                        </a:tabLst>
                        <a:defRPr/>
                      </a:pPr>
                      <a:r>
                        <a:rPr lang="ko-KR" altLang="en-US" sz="1400" b="1" spc="0" baseline="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최대 최소 범위에 대한 고정된 값을 모르는 경우에 사용함</a:t>
                      </a:r>
                      <a:endParaRPr lang="en-US" altLang="ko-KR" sz="1400" b="1" spc="0" baseline="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105156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Local Z-Score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 데이터 또는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Batch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단위로 평균과 분산을 산출하여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Normalization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266700" lvl="1" indent="-26670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itchFamily="2" charset="2"/>
                        <a:buChar char="Ø"/>
                      </a:pP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Training Set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 산출한 평균과 분산이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Validation, Test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에서도 동일하게 적용될거라는 보장이 없을 경우 사용</a:t>
                      </a:r>
                      <a:endParaRPr lang="en-US" altLang="ko-KR" sz="14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=""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4" descr="디지털 숫자">
            <a:extLst>
              <a:ext uri="{FF2B5EF4-FFF2-40B4-BE49-F238E27FC236}">
                <a16:creationId xmlns=""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723175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ko-KR" altLang="en-US" sz="3600" b="1" dirty="0" smtClean="0"/>
              <a:t>목      차</a:t>
            </a:r>
            <a:endParaRPr lang="ko-KR" altLang="en-US" sz="3600" b="1" dirty="0"/>
          </a:p>
        </p:txBody>
      </p:sp>
      <p:graphicFrame>
        <p:nvGraphicFramePr>
          <p:cNvPr id="6" name="내용 개체 틀 5" descr="SmartArt">
            <a:extLst>
              <a:ext uri="{FF2B5EF4-FFF2-40B4-BE49-F238E27FC236}">
                <a16:creationId xmlns=""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674557801"/>
              </p:ext>
            </p:extLst>
          </p:nvPr>
        </p:nvGraphicFramePr>
        <p:xfrm>
          <a:off x="719571" y="1902372"/>
          <a:ext cx="6974001" cy="436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=""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Labeling • Encoding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– Classification Task ]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위해서는 </a:t>
            </a:r>
            <a:r>
              <a:rPr lang="en-US" altLang="ko-KR" sz="16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Labeling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Encoding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이 필요함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Labeling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정답은 클래스의 이름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즉 비숫자형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(Non-numeric) 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임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비숫자형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계산에 사용할 수 없기에 숫자형태로 변환을 해줘야함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통상적으로 클래스 순서대로 정수값을 부여함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그러나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Class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매우 많은 대규모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Multi-Class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데이터셋을 사용하는 경우 유사한 특성을 가진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끼리 가까운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값을 주는 것이 학습에 용이함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(Label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끼리 가까울수록 해당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벡터와 연결된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Node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들이 집중적으로 학습될 수 있음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Encoding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위한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네트워크는 정답 클래스가 높게 나타나는 확률 분포를 출력하도록 설계됨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클래스 이름을 정수형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전환하더라도 필요한 정답지는 확률 분포임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정수형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이후 추가적으로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Encoding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거쳐서 확률 분포 벡터 형태로 전환됨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정수형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벡터의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Index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로서 역할을 하여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Encoding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시 정답값이 배치되어야하는 위치를 제시함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Classification DNN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네트워크는 정답 클래스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정수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Index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위치에 최상위 값이 나올 수 있도록 학습됨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Hard Encoding :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정답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Class Label Index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에만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부여하는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One Hot Encoding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기법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Soft Encoding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정답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Class Label Index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중심으로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Gaussian Distribution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생성하는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 Smoothing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사용한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Encoding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기법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0667" y="2774286"/>
            <a:ext cx="8274029" cy="380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Preprocessing for input and </a:t>
            </a:r>
            <a:r>
              <a:rPr lang="en-US" altLang="ko-KR" b="1" spc="-30" dirty="0" err="1" smtClean="0"/>
              <a:t>Groundtruth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Labeling • Encoding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– Classification Task ]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Labeling • Encoding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예시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(Animal Classification Task)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36684" y="6346608"/>
            <a:ext cx="34740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1 : 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Intuitively Understanding the KL Divergence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          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https://www.youtube.com/watch?v=Pwgpl9mKars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Loss Function Selection and Design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537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학습의 목표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= Loss (Error)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최소화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기존의 공학 문제들은 시스템의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Error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를 최소화하는 것에 초점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을 맞춤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(ex : PID Loop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이용한 속도 제어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)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딥러닝의 학습 방향과 목표는 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목표한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Task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에 대해 어떠한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Loss (Error)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를 최소화할지를 학습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하면서 기능이 구현됨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899" y="5036736"/>
            <a:ext cx="2730203" cy="1489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68687" y="5301089"/>
            <a:ext cx="3311869" cy="902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19980" y="5374183"/>
            <a:ext cx="224790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6088" y="5418495"/>
            <a:ext cx="2615165" cy="658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825461" y="6332065"/>
            <a:ext cx="6524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Different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IoU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Losses for Faster and Accurate Object Detection</a:t>
            </a:r>
            <a:endParaRPr lang="en-US" altLang="ko-KR" sz="9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https://medium.com/analytics-vidhya/different-iou-losses-for-faster-and-accurate-object-detection-3345781e0bf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81050" y="3145366"/>
          <a:ext cx="10858500" cy="1798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1200"/>
                <a:gridCol w="8877300"/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Classification Task 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선택할 확률를 최대한 높이기 위해 다른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Label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을 선택할 확률을 최소화함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Reconstruction Task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출력 데이터와 </a:t>
                      </a:r>
                      <a:r>
                        <a:rPr lang="en-US" altLang="ko-KR" sz="1400" b="1" spc="-40" dirty="0" err="1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Groundtruth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 서로 최대한 비슷하게 나오게 하기 위해서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서로간 차이점을 최소화함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Regression Task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정답 실수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Vector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와 출력 실수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Vector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간 차이값 </a:t>
                      </a:r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(Distance)</a:t>
                      </a:r>
                      <a:r>
                        <a:rPr lang="ko-KR" altLang="en-US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최소화함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Object Detection Task</a:t>
                      </a:r>
                      <a:endParaRPr lang="ko-KR" altLang="en-US" sz="14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Inference</a:t>
                      </a:r>
                      <a:r>
                        <a:rPr lang="ko-KR" altLang="en-US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Bounding Box</a:t>
                      </a:r>
                      <a:r>
                        <a:rPr lang="ko-KR" altLang="en-US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와 </a:t>
                      </a:r>
                      <a:r>
                        <a:rPr lang="en-US" altLang="ko-KR" sz="1400" b="1" spc="-2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Groundtruth</a:t>
                      </a:r>
                      <a:r>
                        <a:rPr lang="ko-KR" altLang="en-US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의 </a:t>
                      </a:r>
                      <a:r>
                        <a:rPr lang="en-US" altLang="ko-KR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Bounding Box </a:t>
                      </a:r>
                      <a:r>
                        <a:rPr lang="ko-KR" altLang="en-US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사이 </a:t>
                      </a:r>
                      <a:r>
                        <a:rPr lang="en-US" altLang="ko-KR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Intersection over Union (</a:t>
                      </a:r>
                      <a:r>
                        <a:rPr lang="en-US" altLang="ko-KR" sz="1400" b="1" spc="-2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IoU</a:t>
                      </a:r>
                      <a:r>
                        <a:rPr lang="en-US" altLang="ko-KR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r>
                        <a:rPr lang="ko-KR" altLang="en-US" sz="1400" b="1" spc="-20" dirty="0" smtClean="0">
                          <a:latin typeface="맑은 고딕" pitchFamily="50" charset="-127"/>
                          <a:ea typeface="맑은 고딕" pitchFamily="50" charset="-127"/>
                        </a:rPr>
                        <a:t>가 높을수록</a:t>
                      </a:r>
                      <a:r>
                        <a:rPr lang="ko-KR" altLang="en-US" sz="1400" b="1" spc="-20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좋기 때문에 이를 역전하여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 – </a:t>
                      </a:r>
                      <a:r>
                        <a:rPr lang="en-US" altLang="ko-KR" sz="14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IoU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크기를 최소화</a:t>
                      </a:r>
                      <a:endParaRPr lang="en-US" altLang="ko-KR" sz="14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(※ </a:t>
                      </a:r>
                      <a:r>
                        <a:rPr lang="ko-KR" altLang="en-US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무언가 최대화를 하는 것이 </a:t>
                      </a:r>
                      <a:r>
                        <a:rPr lang="en-US" altLang="ko-KR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Task</a:t>
                      </a:r>
                      <a:r>
                        <a:rPr lang="ko-KR" altLang="en-US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의 목표라면 이를 역전하여 최소화할 수 있는 공식을 유도해야함 </a:t>
                      </a:r>
                      <a:r>
                        <a:rPr lang="en-US" altLang="ko-KR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ex : YOLO </a:t>
                      </a:r>
                      <a:r>
                        <a:rPr lang="ko-KR" altLang="en-US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이전 </a:t>
                      </a:r>
                      <a:r>
                        <a:rPr lang="en-US" altLang="ko-KR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Object Detection or </a:t>
                      </a:r>
                      <a:r>
                        <a:rPr lang="ko-KR" altLang="en-US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강화학습</a:t>
                      </a:r>
                      <a:r>
                        <a:rPr lang="en-US" altLang="ko-KR" sz="1100" b="1" spc="-60" baseline="0" dirty="0" smtClean="0">
                          <a:solidFill>
                            <a:srgbClr val="00B05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100" spc="-60" baseline="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학습의 목표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= Loss (Error)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최소화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rgbClr val="0070C0"/>
                </a:solidFill>
              </a:rPr>
              <a:t>목표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Task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를 어떻게 정의하는가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+ Loss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를 어떤 구조로 산출하는가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 따라 학습 성능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학습 추이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학습 수렴도가 결정됨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[ ex : YOLO – Bounding Box Regression Task ]</a:t>
            </a: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20" dirty="0" smtClean="0">
                <a:solidFill>
                  <a:srgbClr val="C00000"/>
                </a:solidFill>
              </a:rPr>
              <a:t>기존의 </a:t>
            </a:r>
            <a:r>
              <a:rPr lang="en-US" altLang="ko-KR" sz="1400" b="1" spc="-20" dirty="0" smtClean="0">
                <a:solidFill>
                  <a:srgbClr val="C00000"/>
                </a:solidFill>
              </a:rPr>
              <a:t>Object Detection Task</a:t>
            </a:r>
            <a:r>
              <a:rPr lang="ko-KR" altLang="en-US" sz="1400" b="1" spc="-20" dirty="0" smtClean="0">
                <a:solidFill>
                  <a:srgbClr val="C00000"/>
                </a:solidFill>
              </a:rPr>
              <a:t>는 이미지를 직접 여러 크기의 </a:t>
            </a:r>
            <a:r>
              <a:rPr lang="en-US" altLang="ko-KR" sz="1400" b="1" spc="-20" dirty="0" smtClean="0">
                <a:solidFill>
                  <a:srgbClr val="C00000"/>
                </a:solidFill>
              </a:rPr>
              <a:t>Patch</a:t>
            </a:r>
            <a:r>
              <a:rPr lang="ko-KR" altLang="en-US" sz="1400" b="1" spc="-20" dirty="0" smtClean="0">
                <a:solidFill>
                  <a:srgbClr val="C00000"/>
                </a:solidFill>
              </a:rPr>
              <a:t>로 쪼개서</a:t>
            </a:r>
            <a:r>
              <a:rPr lang="ko-KR" altLang="en-US" sz="1400" b="1" spc="-20" dirty="0" smtClean="0">
                <a:solidFill>
                  <a:schemeClr val="tx1"/>
                </a:solidFill>
              </a:rPr>
              <a:t> 딥러닝 네트워크에 넣어서 </a:t>
            </a:r>
            <a:r>
              <a:rPr lang="en-US" altLang="ko-KR" sz="1400" b="1" spc="-20" dirty="0" smtClean="0">
                <a:solidFill>
                  <a:schemeClr val="tx1"/>
                </a:solidFill>
              </a:rPr>
              <a:t>Bounding Box</a:t>
            </a:r>
            <a:r>
              <a:rPr lang="ko-KR" altLang="en-US" sz="1400" b="1" spc="-2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b="1" spc="-20" dirty="0" smtClean="0">
                <a:solidFill>
                  <a:srgbClr val="C00000"/>
                </a:solidFill>
              </a:rPr>
              <a:t>Patch</a:t>
            </a:r>
            <a:r>
              <a:rPr lang="ko-KR" altLang="en-US" sz="1400" b="1" spc="-20" dirty="0" smtClean="0">
                <a:solidFill>
                  <a:srgbClr val="C00000"/>
                </a:solidFill>
              </a:rPr>
              <a:t>별로 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학습하고 </a:t>
            </a:r>
            <a:r>
              <a:rPr lang="ko-KR" altLang="en-US" sz="1400" b="1" spc="-40" dirty="0" smtClean="0">
                <a:solidFill>
                  <a:srgbClr val="C00000"/>
                </a:solidFill>
              </a:rPr>
              <a:t>유추하는 방식을 사용함</a:t>
            </a:r>
            <a:endParaRPr lang="en-US" altLang="ko-KR" sz="1400" b="1" spc="-40" dirty="0" smtClean="0">
              <a:solidFill>
                <a:srgbClr val="C00000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100" dirty="0" smtClean="0">
                <a:solidFill>
                  <a:schemeClr val="tx1"/>
                </a:solidFill>
              </a:rPr>
              <a:t>이미지 내에서 </a:t>
            </a:r>
            <a:r>
              <a:rPr lang="ko-KR" altLang="en-US" sz="1400" b="1" spc="-100" dirty="0" smtClean="0">
                <a:solidFill>
                  <a:srgbClr val="C00000"/>
                </a:solidFill>
              </a:rPr>
              <a:t>어느 부분이 </a:t>
            </a:r>
            <a:r>
              <a:rPr lang="en-US" altLang="ko-KR" sz="1400" b="1" spc="-100" dirty="0" smtClean="0">
                <a:solidFill>
                  <a:srgbClr val="C00000"/>
                </a:solidFill>
              </a:rPr>
              <a:t>Region of Interest (ROI)</a:t>
            </a:r>
            <a:r>
              <a:rPr lang="ko-KR" altLang="en-US" sz="1400" b="1" spc="-100" dirty="0" smtClean="0">
                <a:solidFill>
                  <a:srgbClr val="C00000"/>
                </a:solidFill>
              </a:rPr>
              <a:t>인지 모르고 </a:t>
            </a:r>
            <a:r>
              <a:rPr lang="en-US" altLang="ko-KR" sz="1400" b="1" spc="-100" dirty="0" smtClean="0">
                <a:solidFill>
                  <a:srgbClr val="C00000"/>
                </a:solidFill>
              </a:rPr>
              <a:t>ROI</a:t>
            </a:r>
            <a:r>
              <a:rPr lang="ko-KR" altLang="en-US" sz="1400" b="1" spc="-100" dirty="0" smtClean="0">
                <a:solidFill>
                  <a:srgbClr val="C00000"/>
                </a:solidFill>
              </a:rPr>
              <a:t>가 얼마나 큰지 모르기에</a:t>
            </a:r>
            <a:r>
              <a:rPr lang="ko-KR" altLang="en-US" sz="1400" b="1" spc="-100" dirty="0" smtClean="0">
                <a:solidFill>
                  <a:schemeClr val="tx1"/>
                </a:solidFill>
              </a:rPr>
              <a:t> 기존의 방식은 이미지를 여러 크기로 직접 쪼갬</a:t>
            </a:r>
            <a:endParaRPr lang="en-US" altLang="ko-KR" sz="1400" b="1" spc="-10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이로 인해 이미지는 하나이나 </a:t>
            </a:r>
            <a:r>
              <a:rPr lang="ko-KR" altLang="en-US" sz="1400" b="1" spc="-40" dirty="0" smtClean="0">
                <a:solidFill>
                  <a:srgbClr val="C00000"/>
                </a:solidFill>
              </a:rPr>
              <a:t>수십 </a:t>
            </a:r>
            <a:r>
              <a:rPr lang="en-US" altLang="ko-KR" sz="1400" b="1" spc="-40" dirty="0" smtClean="0">
                <a:solidFill>
                  <a:srgbClr val="C00000"/>
                </a:solidFill>
              </a:rPr>
              <a:t>~ </a:t>
            </a:r>
            <a:r>
              <a:rPr lang="ko-KR" altLang="en-US" sz="1400" b="1" spc="-40" dirty="0" smtClean="0">
                <a:solidFill>
                  <a:srgbClr val="C00000"/>
                </a:solidFill>
              </a:rPr>
              <a:t>수천번의 딥러닝 </a:t>
            </a:r>
            <a:r>
              <a:rPr lang="en-US" altLang="ko-KR" sz="1400" b="1" spc="-40" dirty="0" smtClean="0">
                <a:solidFill>
                  <a:srgbClr val="C00000"/>
                </a:solidFill>
              </a:rPr>
              <a:t>Inference Loop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돌아야함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 이미지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= 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Bounding Box Inference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접근이 아닌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1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개 이미지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= N x M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개의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Bounding Box Inference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접근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택함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 이미지를 가상으로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 x 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 쪼개서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각각의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Image Patch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에 대한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Bounding Box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벡터를 부여함</a:t>
            </a:r>
            <a:endParaRPr lang="en-US" altLang="ko-KR" sz="1400" b="1" spc="-40" dirty="0" smtClean="0">
              <a:solidFill>
                <a:srgbClr val="0070C0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N x M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개의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1D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실수 벡터를 통째로 유추할 수 있는 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Regression Task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를 학습함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 이미지에 대해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 x 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Image Patch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한번에 처리할 수 있게됨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</a:t>
            </a:r>
            <a:r>
              <a:rPr lang="en-US" altLang="ko-KR" sz="1400" b="1" spc="-40" dirty="0" smtClean="0">
                <a:solidFill>
                  <a:srgbClr val="0070C0"/>
                </a:solidFill>
              </a:rPr>
              <a:t>One Shot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방식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YOLO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Object Detection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Regression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접근함과 동시에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Function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이미지 전체에 대해 한번에 연산할 수 있도록 </a:t>
            </a:r>
            <a:r>
              <a:rPr lang="ko-KR" altLang="en-US" sz="1400" b="1" spc="-40" dirty="0" smtClean="0">
                <a:solidFill>
                  <a:srgbClr val="0070C0"/>
                </a:solidFill>
              </a:rPr>
              <a:t>구조적 변형을 주면서 좋은 성능을 얻어낼 수 있던 것임</a:t>
            </a:r>
            <a:endParaRPr lang="en-US" altLang="ko-KR" sz="1400" b="1" spc="-4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학습의 목표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= Loss (Error)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최소화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rgbClr val="0070C0"/>
                </a:solidFill>
              </a:rPr>
              <a:t>목표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Task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를 어떻게 정의하는가 </a:t>
            </a:r>
            <a:r>
              <a:rPr lang="en-US" altLang="ko-KR" sz="1600" b="1" spc="-40" dirty="0" smtClean="0">
                <a:solidFill>
                  <a:srgbClr val="0070C0"/>
                </a:solidFill>
              </a:rPr>
              <a:t>+ Loss</a:t>
            </a:r>
            <a:r>
              <a:rPr lang="ko-KR" altLang="en-US" sz="1600" b="1" spc="-40" dirty="0" smtClean="0">
                <a:solidFill>
                  <a:srgbClr val="0070C0"/>
                </a:solidFill>
              </a:rPr>
              <a:t>를 어떤 구조로 산출하는가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 따라 학습 성능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학습 추이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학습 수렴도가 결정됨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[ ex : YOLO – Bounding Box Regression Task ]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2374" y="3091602"/>
            <a:ext cx="10567504" cy="3671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– Regression Task Loss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L2 Loss (MSE / Mean Squared Error)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딥러닝 네트워크의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Inference Output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Euclidean Distance (L2 / MSE)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연산함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벡터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(Tensor)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간의 거리감을 최소화함으로서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와 최대한 같아지는 방향으로 업데이트되게 유도함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Squared Term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 사용되기에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Backpropagation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Weight Update Step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크기는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보다 큼 →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상대적으로 빠른 학습 수렴 속도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L2 Loss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Squared Term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Weight Update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크게 작용하여 학습 불안정을 초래할 수 있음 → 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Outlier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에 매우 취약함</a:t>
            </a:r>
            <a:r>
              <a:rPr lang="en-US" altLang="ko-KR" sz="1400" b="1" dirty="0" smtClean="0">
                <a:solidFill>
                  <a:srgbClr val="C00000"/>
                </a:solidFill>
              </a:rPr>
              <a:t>/</a:t>
            </a:r>
            <a:r>
              <a:rPr lang="ko-KR" altLang="en-US" sz="1400" b="1" dirty="0" smtClean="0">
                <a:solidFill>
                  <a:srgbClr val="C00000"/>
                </a:solidFill>
              </a:rPr>
              <a:t>민감함</a:t>
            </a:r>
            <a:endParaRPr lang="en-US" altLang="ko-KR" sz="1400" b="1" dirty="0" smtClean="0">
              <a:solidFill>
                <a:srgbClr val="C00000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sz="12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정규화하기 힘든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Regression Task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(ex : Visual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Odometry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숫자 크기에 민감한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Regression Task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경우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학습하려는 네트워크의 깊이가 매우 깊어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과정 중 과도한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누적이 발생하는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(ex : RNN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기반 네트워크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532" y="2893814"/>
            <a:ext cx="4151450" cy="540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13086" y="2814163"/>
            <a:ext cx="3686175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28261" y="3634585"/>
            <a:ext cx="5367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MSE Loss –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https://pytorch.org/docs/stable/generated/torch.nn.MSELoss.html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– Regression Task Loss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L1 Loss (MAE / Mean Absolute Error)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딥러닝 네트워크의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Inference Output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1:1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크기 차이를 연산함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벡터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(Tensor)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간의 거리감을 최소화함으로서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와 최대한 같아지는 방향으로 업데이트되게 유도함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20" dirty="0" smtClean="0">
                <a:solidFill>
                  <a:schemeClr val="tx1"/>
                </a:solidFill>
              </a:rPr>
              <a:t>Squared Term</a:t>
            </a:r>
            <a:r>
              <a:rPr lang="ko-KR" altLang="en-US" sz="1400" b="1" spc="-20" dirty="0" smtClean="0">
                <a:solidFill>
                  <a:schemeClr val="tx1"/>
                </a:solidFill>
              </a:rPr>
              <a:t>이 사용되기에 </a:t>
            </a:r>
            <a:r>
              <a:rPr lang="en-US" altLang="ko-KR" sz="1400" b="1" spc="-20" dirty="0" smtClean="0">
                <a:solidFill>
                  <a:schemeClr val="tx1"/>
                </a:solidFill>
              </a:rPr>
              <a:t>Backpropagation</a:t>
            </a:r>
            <a:r>
              <a:rPr lang="ko-KR" altLang="en-US" sz="1400" b="1" spc="-20" dirty="0" smtClean="0">
                <a:solidFill>
                  <a:schemeClr val="tx1"/>
                </a:solidFill>
              </a:rPr>
              <a:t>시 </a:t>
            </a:r>
            <a:r>
              <a:rPr lang="en-US" altLang="ko-KR" sz="1400" b="1" spc="-20" dirty="0" smtClean="0">
                <a:solidFill>
                  <a:schemeClr val="tx1"/>
                </a:solidFill>
              </a:rPr>
              <a:t>Weight Update Step</a:t>
            </a:r>
            <a:r>
              <a:rPr lang="ko-KR" altLang="en-US" sz="1400" b="1" spc="-20" dirty="0" smtClean="0">
                <a:solidFill>
                  <a:schemeClr val="tx1"/>
                </a:solidFill>
              </a:rPr>
              <a:t>의 크기는 </a:t>
            </a:r>
            <a:r>
              <a:rPr lang="en-US" altLang="ko-KR" sz="1400" b="1" spc="-20" dirty="0" smtClean="0">
                <a:solidFill>
                  <a:schemeClr val="tx1"/>
                </a:solidFill>
              </a:rPr>
              <a:t>L2</a:t>
            </a:r>
            <a:r>
              <a:rPr lang="ko-KR" altLang="en-US" sz="1400" b="1" spc="-20" dirty="0" smtClean="0">
                <a:solidFill>
                  <a:schemeClr val="tx1"/>
                </a:solidFill>
              </a:rPr>
              <a:t>보다 작음 → </a:t>
            </a:r>
            <a:r>
              <a:rPr lang="ko-KR" altLang="en-US" sz="1400" b="1" spc="-20" dirty="0" smtClean="0">
                <a:solidFill>
                  <a:srgbClr val="C00000"/>
                </a:solidFill>
              </a:rPr>
              <a:t>상대적으로 느린 학습 수렴 속도</a:t>
            </a:r>
            <a:endParaRPr lang="en-US" altLang="ko-KR" sz="1400" b="1" spc="-20" dirty="0" smtClean="0">
              <a:solidFill>
                <a:srgbClr val="C00000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L1 Loss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학습 속도는 느리나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Backpropagation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시 과도한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누적이 예상되는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대해 학습 안정성을 부여할 수 있음 →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Outlier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대해 상대적으로 둔감함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85825" y="2948264"/>
            <a:ext cx="3714750" cy="46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86947" y="2842452"/>
            <a:ext cx="37433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28261" y="3634585"/>
            <a:ext cx="51864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L1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Loss –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https://pytorch.org/docs/stable/generated/torch.nn.L1Loss.html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– Regression Task Loss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Smooth L1 Loss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Huber Loss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0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L1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상황에 상관없이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MAE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또는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MSE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일관적으로 적용하기에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Weight Update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있어서 유연성이 부족함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Smooth L1 Loss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Huber Loss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L2 Loss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빠른 학습 수렴 속도와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L1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안정적인 학습 수렴을 둘 다 얻기 위해 제시됨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Inference Output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사이 차이값을 통해 학습의 상황에 따라 유동적으로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L1/L2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적용하는 방안을 제시함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Weight Update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크기가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Threshold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이상인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L1 Loss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적용하여 학습을 안정화함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반면에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Weight Update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크기가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Threshold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미만의 경우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L2 Loss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적용하여 학습 수렴 속도를 높임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8249" y="3956856"/>
            <a:ext cx="215265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28700" y="3837103"/>
            <a:ext cx="50101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7718" y="2832722"/>
            <a:ext cx="2238375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02276" y="2679701"/>
            <a:ext cx="40767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562573" y="2690192"/>
            <a:ext cx="4148893" cy="60119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※ Smooth L1 Loss</a:t>
            </a:r>
            <a:r>
              <a:rPr lang="ko-KR" altLang="en-US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en-US" altLang="ko-KR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Object Detection Task </a:t>
            </a:r>
            <a:r>
              <a:rPr lang="ko-KR" altLang="en-US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논문 </a:t>
            </a:r>
            <a:r>
              <a:rPr lang="en-US" altLang="ko-KR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Fast R-CNN</a:t>
            </a:r>
            <a:r>
              <a:rPr lang="ko-KR" altLang="en-US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에서</a:t>
            </a:r>
            <a:endParaRPr lang="en-US" altLang="ko-KR" sz="1000" b="1" dirty="0" smtClean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Gradient Explosion</a:t>
            </a:r>
            <a:r>
              <a:rPr lang="ko-KR" altLang="en-US" sz="10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을 방지하기 위해 최소 제안됨</a:t>
            </a:r>
            <a:endParaRPr lang="ko-KR" altLang="en-US" sz="10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621" y="3324705"/>
            <a:ext cx="6100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Smooth L1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Loss –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https://pytorch.org/docs/stable/generated/torch.nn.SmoothL1Loss.html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09541" y="4503265"/>
            <a:ext cx="610085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Huber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Loss –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https://pytorch.org/docs/stable/generated/torch.nn.HuberLoss.html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– Classification Task Loss 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확률 분포 유사성 지표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 ]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구현 특성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데이터 입력 →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네트워크를 통해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개의 클래스별 확률 벡터 출력 → 벡터 내에서 최대 확률을 가지는 클래스 선정 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네트워크가 출력하는 것은 정답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두드러질 수 있는 확률 분포를 만들어내는 것임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정답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선택할 확률를 최대한 높이기 위해 다른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선택할 확률을 최소화함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=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정답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제일 높게 나올 수 있는 확률 분포와 제일 유사한 확률 분포를 만들어내도록 학습함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=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정답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위한 확률 분포와 유사한 확률 분포를 만들어내는 학습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개의 확률 분포간의 유사성을 판단할 수 있는 지표가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Classification Task 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이용됨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399" y="4953000"/>
            <a:ext cx="10744201" cy="1477328"/>
          </a:xfrm>
          <a:prstGeom prst="rect">
            <a:avLst/>
          </a:prstGeom>
          <a:noFill/>
          <a:ln>
            <a:solidFill>
              <a:srgbClr val="1E1E1E"/>
            </a:solidFill>
          </a:ln>
        </p:spPr>
        <p:txBody>
          <a:bodyPr wrap="square" rtlCol="0">
            <a:spAutoFit/>
          </a:bodyPr>
          <a:lstStyle/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ko-KR" sz="1400" b="1" spc="-40" dirty="0" smtClean="0">
                <a:latin typeface="맑은 고딕" pitchFamily="50" charset="-127"/>
                <a:ea typeface="맑은 고딕" pitchFamily="50" charset="-127"/>
              </a:rPr>
              <a:t>Classification Task</a:t>
            </a:r>
            <a:r>
              <a:rPr lang="ko-KR" altLang="en-US" sz="1400" b="1" spc="-40" dirty="0" smtClean="0">
                <a:latin typeface="맑은 고딕" pitchFamily="50" charset="-127"/>
                <a:ea typeface="맑은 고딕" pitchFamily="50" charset="-127"/>
              </a:rPr>
              <a:t>는 최상의 확률 클래스를 선정하는데에 집중하지만</a:t>
            </a:r>
            <a:r>
              <a:rPr lang="en-US" altLang="ko-KR" sz="1400" b="1" spc="-40" dirty="0" smtClean="0">
                <a:latin typeface="맑은 고딕" pitchFamily="50" charset="-127"/>
                <a:ea typeface="맑은 고딕" pitchFamily="50" charset="-127"/>
              </a:rPr>
              <a:t>…</a:t>
            </a: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spc="-40" dirty="0" smtClean="0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rPr>
              <a:t>만약 마지막 최상의 확률 클래스를 선정하는 것을 제외한다면 </a:t>
            </a:r>
            <a:r>
              <a:rPr lang="en-US" altLang="ko-KR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Latent Feature Vector</a:t>
            </a:r>
            <a:r>
              <a:rPr lang="ko-KR" altLang="en-US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가 가지는 확률 분포가 정답 확률 분포와 유사해지게 만드는 것에 집중되는 것이라 볼 수 있음</a:t>
            </a:r>
            <a:endParaRPr lang="en-US" altLang="ko-KR" sz="1400" b="1" spc="-4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확률 분포간 유사성을 판단할 수 있는 대표적인 지표인 </a:t>
            </a:r>
            <a:r>
              <a:rPr lang="en-US" altLang="ko-KR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KL Divergence</a:t>
            </a:r>
            <a:r>
              <a:rPr lang="ko-KR" altLang="en-US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r>
              <a:rPr lang="en-US" altLang="ko-KR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Classification Task </a:t>
            </a:r>
            <a:r>
              <a:rPr lang="ko-KR" altLang="en-US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이외에도 </a:t>
            </a:r>
            <a:r>
              <a:rPr lang="en-US" altLang="ko-KR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GAN, WGAN</a:t>
            </a:r>
            <a:r>
              <a:rPr lang="ko-KR" altLang="en-US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과 같이 </a:t>
            </a:r>
            <a:r>
              <a:rPr lang="en-US" altLang="ko-KR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Latent Feature Vector</a:t>
            </a:r>
            <a:r>
              <a:rPr lang="ko-KR" altLang="en-US" sz="1400" b="1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의 확률 분포 유사성을 판단하는 데에도 사용될 수 있음</a:t>
            </a:r>
            <a:endParaRPr lang="en-US" altLang="ko-KR" sz="1400" b="1" spc="-40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4000" b="1" spc="-30" dirty="0" smtClean="0">
                <a:solidFill>
                  <a:schemeClr val="bg1"/>
                </a:solidFill>
              </a:rPr>
              <a:t>딥러닝 학습 전략 수립 개요 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07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– Classification Task Loss 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확률 분포 유사성 지표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 ]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KL (</a:t>
            </a:r>
            <a:r>
              <a:rPr lang="en-US" altLang="ko-KR" sz="1600" b="1" spc="-40" dirty="0" err="1" smtClean="0">
                <a:solidFill>
                  <a:schemeClr val="tx1"/>
                </a:solidFill>
              </a:rPr>
              <a:t>Kullback-Leibler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) Divergence Loss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확률 분포 간의 유사성을 판단할 수 있는 척도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정보 이론에 기반하여 설계된 평가 지표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80" dirty="0" smtClean="0">
                <a:solidFill>
                  <a:schemeClr val="tx1"/>
                </a:solidFill>
              </a:rPr>
              <a:t>정답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(</a:t>
            </a:r>
            <a:r>
              <a:rPr lang="en-US" altLang="ko-KR" sz="1200" b="1" spc="-8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를 통해 얻어진 정답 확률 분포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(P)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와 관측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• 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학습 과정에서 얻어낸 출력 확률 분포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(Q) 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사이에 거리감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(Divergence)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를 산출함</a:t>
            </a:r>
            <a:endParaRPr lang="en-US" altLang="ko-KR" sz="1400" b="1" spc="-8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확률 분포 간 유사성이 높을 수록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가까워지며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유사성이 낮을 수록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+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또는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–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증가하게됨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확률 분포 유사성을 이용한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 Function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응용됨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예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: GAN, WGAN, etc)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092699" y="2436664"/>
            <a:ext cx="4736466" cy="715962"/>
            <a:chOff x="5092699" y="2277652"/>
            <a:chExt cx="4736466" cy="71596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92699" y="2277652"/>
              <a:ext cx="2526923" cy="7159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962265" y="2358297"/>
              <a:ext cx="1866900" cy="58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7609205" y="2418939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맑은 고딕" pitchFamily="50" charset="-127"/>
                  <a:ea typeface="맑은 고딕" pitchFamily="50" charset="-127"/>
                </a:rPr>
                <a:t>=</a:t>
              </a:r>
              <a:endParaRPr lang="ko-KR" altLang="en-US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9903792" y="2556420"/>
            <a:ext cx="21355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정답지를 통해 정답 확률 분포 </a:t>
            </a:r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endParaRPr lang="en-US" altLang="ko-KR" sz="800" b="1" dirty="0" smtClean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주어진 상황에서 출력된 확률 분포 </a:t>
            </a:r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Q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endParaRPr lang="en-US" altLang="ko-KR" sz="800" b="1" dirty="0" smtClean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얼마나 유사한가</a:t>
            </a:r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8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972858" y="6055061"/>
            <a:ext cx="403988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KL divergence: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정보 엔트로피의 상대적 비교</a:t>
            </a:r>
            <a:endParaRPr lang="en-US" altLang="ko-KR" sz="9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          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https://angeloyeo.github.io/2020/10/27/KL_divergence.html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Intuitively Understanding the KL Divergence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          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https://www.youtube.com/watch?v=SxGYPqCgJWM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75681" y="4361602"/>
            <a:ext cx="3632064" cy="1329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99196" y="4369054"/>
            <a:ext cx="3582937" cy="132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260869" y="4370092"/>
            <a:ext cx="3625920" cy="132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5018157" y="5760278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Groundtruth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• Inference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확률 분포 일치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832574" y="5740400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Groundtruth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• Inference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확률 분포 다름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16383" y="5755861"/>
            <a:ext cx="28087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err="1" smtClean="0">
                <a:latin typeface="맑은 고딕" pitchFamily="50" charset="-127"/>
                <a:ea typeface="맑은 고딕" pitchFamily="50" charset="-127"/>
              </a:rPr>
              <a:t>Groundtruth</a:t>
            </a:r>
            <a:r>
              <a:rPr lang="en-US" altLang="ko-KR" sz="1100" b="1" dirty="0" smtClean="0">
                <a:latin typeface="맑은 고딕" pitchFamily="50" charset="-127"/>
                <a:ea typeface="맑은 고딕" pitchFamily="50" charset="-127"/>
              </a:rPr>
              <a:t> • Inference </a:t>
            </a:r>
            <a:r>
              <a:rPr lang="ko-KR" altLang="en-US" sz="1100" b="1" dirty="0" smtClean="0">
                <a:latin typeface="맑은 고딕" pitchFamily="50" charset="-127"/>
                <a:ea typeface="맑은 고딕" pitchFamily="50" charset="-127"/>
              </a:rPr>
              <a:t>확률 분포 다름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– Classification Task Loss (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확률 분포 유사성 지표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 ]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Cross Entropy Loss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Multi-Class Classification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대표적인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 Function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확률 분포 간 차이를 구하기 위한 척도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KL Divergence 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와 유사하게 확률 분포간 유사성을 판단할 수 있는 지표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KL Divergence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와 유사하게 정보이론에 기반하여 설계된 평가 지표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ko-KR" altLang="en-US" sz="1400" b="1" spc="-80" dirty="0" smtClean="0">
                <a:solidFill>
                  <a:schemeClr val="tx1"/>
                </a:solidFill>
              </a:rPr>
              <a:t>정답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(</a:t>
            </a:r>
            <a:r>
              <a:rPr lang="en-US" altLang="ko-KR" sz="1200" b="1" spc="-8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를 통해 얻어진 정답 확률 분포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(P)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와 관측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• 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학습 과정에서 얻어낸 출력 확률 분포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(Q)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가 얼마나 다른가를 산출함</a:t>
            </a:r>
            <a:endParaRPr lang="en-US" altLang="ko-KR" sz="1400" b="1" spc="-8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err="1" smtClean="0">
                <a:solidFill>
                  <a:schemeClr val="tx1"/>
                </a:solidFill>
              </a:rPr>
              <a:t>PyTorch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기준으로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Cross Entropy 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LogSoftmax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화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NLLLoss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한 세트로 묶여서 구현되어있음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sz="1200" b="1" spc="-40" dirty="0" err="1" smtClean="0">
                <a:solidFill>
                  <a:schemeClr val="tx1"/>
                </a:solidFill>
              </a:rPr>
              <a:t>Softmax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연산을 통해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DNN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네트워크가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0 ~ 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 범위에 벗어나는 출력값을 만들더라도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0 ~ 1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사이로 정규화함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sz="1200" b="1" spc="-80" dirty="0" smtClean="0">
                <a:solidFill>
                  <a:schemeClr val="tx1"/>
                </a:solidFill>
              </a:rPr>
              <a:t>Log 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연산은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0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에 가까워질수록 컴퓨터가 표현 못하는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-∞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로 발산할 수 있는 위험이 있기에 </a:t>
            </a:r>
            <a:r>
              <a:rPr lang="en-US" altLang="ko-KR" sz="1200" b="1" spc="-80" dirty="0" err="1" smtClean="0">
                <a:solidFill>
                  <a:schemeClr val="tx1"/>
                </a:solidFill>
              </a:rPr>
              <a:t>LogSoftmax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와 </a:t>
            </a:r>
            <a:r>
              <a:rPr lang="en-US" altLang="ko-KR" sz="1200" b="1" spc="-80" dirty="0" err="1" smtClean="0">
                <a:solidFill>
                  <a:schemeClr val="tx1"/>
                </a:solidFill>
              </a:rPr>
              <a:t>NLLLoss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를 하나의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API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로 묶어서 연산 안정성을 확보함</a:t>
            </a:r>
            <a:endParaRPr lang="en-US" altLang="ko-KR" sz="1200" b="1" spc="-80" dirty="0" smtClean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972858" y="5888775"/>
            <a:ext cx="4039888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KL divergence: </a:t>
            </a:r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정보 엔트로피의 상대적 비교</a:t>
            </a:r>
            <a:endParaRPr lang="en-US" altLang="ko-KR" sz="9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          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https://angeloyeo.github.io/2020/10/27/KL_divergence.html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2 : 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Intuitively Understanding the KL Divergence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          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https://www.youtube.com/watch?v=Pwgpl9mKars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3 : </a:t>
            </a:r>
            <a:r>
              <a:rPr lang="en-US" altLang="ko-KR" sz="9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– Cross Entropy Loss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4510" y="2476914"/>
            <a:ext cx="20288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298609" y="2494577"/>
            <a:ext cx="213552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※ 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정답지를 통해 정답 확률 분포 </a:t>
            </a:r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P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가 </a:t>
            </a:r>
            <a:endParaRPr lang="en-US" altLang="ko-KR" sz="800" b="1" dirty="0" smtClean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주어진 상황에서 출력된 확률 분포 </a:t>
            </a:r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Q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는 </a:t>
            </a:r>
            <a:endParaRPr lang="en-US" altLang="ko-KR" sz="800" b="1" dirty="0" smtClean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  <a:p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   P</a:t>
            </a:r>
            <a:r>
              <a:rPr lang="ko-KR" altLang="en-US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와 얼마나 차이나는가</a:t>
            </a:r>
            <a:r>
              <a:rPr lang="en-US" altLang="ko-KR" sz="800" b="1" dirty="0" smtClean="0">
                <a:solidFill>
                  <a:srgbClr val="00B050"/>
                </a:solidFill>
                <a:latin typeface="맑은 고딕" pitchFamily="50" charset="-127"/>
                <a:ea typeface="맑은 고딕" pitchFamily="50" charset="-127"/>
              </a:rPr>
              <a:t>?</a:t>
            </a:r>
            <a:endParaRPr lang="ko-KR" altLang="en-US" sz="800" b="1" dirty="0">
              <a:solidFill>
                <a:srgbClr val="00B05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96451" y="5250208"/>
            <a:ext cx="4706178" cy="71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57171" y="5984184"/>
            <a:ext cx="3260380" cy="71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1193630" y="5712811"/>
            <a:ext cx="1569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endParaRPr lang="en-US" altLang="ko-KR" sz="12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Cross Entropy Loss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2814536" y="5408820"/>
            <a:ext cx="119270" cy="1108765"/>
          </a:xfrm>
          <a:prstGeom prst="leftBrace">
            <a:avLst>
              <a:gd name="adj1" fmla="val 80208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Loss Function Selection and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534414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Loss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별 특징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복합 구조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Triplet Loss → Regression or Classification Task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Contrastive (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대조적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 Function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 딥러닝 네트워크의 추론 결과가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</a:t>
            </a:r>
            <a:r>
              <a:rPr lang="ko-KR" altLang="en-US" sz="1400" b="1" spc="-120" dirty="0" smtClean="0">
                <a:solidFill>
                  <a:schemeClr val="tx1"/>
                </a:solidFill>
              </a:rPr>
              <a:t>더 가깝게</a:t>
            </a:r>
            <a:r>
              <a:rPr lang="en-US" altLang="ko-KR" sz="1400" b="1" spc="-120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spc="-120" dirty="0" smtClean="0">
                <a:solidFill>
                  <a:schemeClr val="tx1"/>
                </a:solidFill>
              </a:rPr>
              <a:t>유사하게 생성되면서</a:t>
            </a:r>
            <a:r>
              <a:rPr lang="en-US" altLang="ko-KR" sz="1400" b="1" spc="-120" dirty="0" smtClean="0">
                <a:solidFill>
                  <a:schemeClr val="tx1"/>
                </a:solidFill>
              </a:rPr>
              <a:t>, </a:t>
            </a:r>
            <a:r>
              <a:rPr lang="en-US" altLang="ko-KR" sz="1400" b="1" spc="-12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400" b="1" spc="-12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120" dirty="0" smtClean="0">
                <a:solidFill>
                  <a:schemeClr val="tx1"/>
                </a:solidFill>
              </a:rPr>
              <a:t>이외의 데이터에 대해 차별성을 가지도록 유도함</a:t>
            </a:r>
            <a:endParaRPr lang="en-US" altLang="ko-KR" sz="1400" b="1" spc="-12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538163" algn="l"/>
              </a:tabLst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Anchor :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네트워크에 입력되는 데이터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538163" algn="l"/>
              </a:tabLst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Positive :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or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Label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해당되는 다른 무작위 데이터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538163" algn="l"/>
              </a:tabLst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Negative :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이외에 무작위로 선택된 데이터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Anchor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대한 네트워크의 추론 결과값이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…</a:t>
            </a: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en-US" altLang="ko-KR" sz="1200" b="1" spc="-40" dirty="0" smtClean="0">
                <a:solidFill>
                  <a:srgbClr val="0070C0"/>
                </a:solidFill>
              </a:rPr>
              <a:t>Positive</a:t>
            </a:r>
            <a:r>
              <a:rPr lang="ko-KR" altLang="en-US" sz="1200" b="1" spc="-40" dirty="0" smtClean="0">
                <a:solidFill>
                  <a:srgbClr val="0070C0"/>
                </a:solidFill>
              </a:rPr>
              <a:t>에 대한 네트워크의 출력 결과값에 </a:t>
            </a:r>
            <a:r>
              <a:rPr lang="en-US" altLang="ko-KR" sz="1200" b="1" spc="-40" dirty="0" smtClean="0">
                <a:solidFill>
                  <a:srgbClr val="0070C0"/>
                </a:solidFill>
              </a:rPr>
              <a:t>Distance/Metric</a:t>
            </a:r>
            <a:r>
              <a:rPr lang="ko-KR" altLang="en-US" sz="1200" b="1" spc="-40" dirty="0" smtClean="0">
                <a:solidFill>
                  <a:srgbClr val="0070C0"/>
                </a:solidFill>
              </a:rPr>
              <a:t>가까울수록 </a:t>
            </a:r>
            <a:r>
              <a:rPr lang="en-US" altLang="ko-KR" sz="1200" b="1" spc="-40" dirty="0" smtClean="0">
                <a:solidFill>
                  <a:srgbClr val="0070C0"/>
                </a:solidFill>
              </a:rPr>
              <a:t>Loss</a:t>
            </a:r>
            <a:r>
              <a:rPr lang="ko-KR" altLang="en-US" sz="1200" b="1" spc="-40" dirty="0" smtClean="0">
                <a:solidFill>
                  <a:srgbClr val="0070C0"/>
                </a:solidFill>
              </a:rPr>
              <a:t>값이 </a:t>
            </a:r>
            <a:r>
              <a:rPr lang="en-US" altLang="ko-KR" sz="1200" b="1" spc="-40" dirty="0" smtClean="0">
                <a:solidFill>
                  <a:srgbClr val="0070C0"/>
                </a:solidFill>
              </a:rPr>
              <a:t>0</a:t>
            </a:r>
            <a:r>
              <a:rPr lang="ko-KR" altLang="en-US" sz="1200" b="1" spc="-40" dirty="0" smtClean="0">
                <a:solidFill>
                  <a:srgbClr val="0070C0"/>
                </a:solidFill>
              </a:rPr>
              <a:t>에 수렴함</a:t>
            </a:r>
            <a:endParaRPr lang="en-US" altLang="ko-KR" sz="1200" b="1" spc="-40" dirty="0" smtClean="0">
              <a:solidFill>
                <a:srgbClr val="0070C0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en-US" altLang="ko-KR" sz="1200" b="1" spc="-80" dirty="0" smtClean="0">
                <a:solidFill>
                  <a:srgbClr val="C00000"/>
                </a:solidFill>
              </a:rPr>
              <a:t>Negative</a:t>
            </a:r>
            <a:r>
              <a:rPr lang="ko-KR" altLang="en-US" sz="1200" b="1" spc="-80" dirty="0" smtClean="0">
                <a:solidFill>
                  <a:srgbClr val="C00000"/>
                </a:solidFill>
              </a:rPr>
              <a:t>에 대한 네트워크의 출력 결과값에 </a:t>
            </a:r>
            <a:r>
              <a:rPr lang="en-US" altLang="ko-KR" sz="1200" b="1" spc="-80" dirty="0" smtClean="0">
                <a:solidFill>
                  <a:srgbClr val="C00000"/>
                </a:solidFill>
              </a:rPr>
              <a:t>Distance/Metric</a:t>
            </a:r>
            <a:r>
              <a:rPr lang="ko-KR" altLang="en-US" sz="1200" b="1" spc="-80" dirty="0" smtClean="0">
                <a:solidFill>
                  <a:srgbClr val="C00000"/>
                </a:solidFill>
              </a:rPr>
              <a:t>이 커질수록 </a:t>
            </a:r>
            <a:r>
              <a:rPr lang="en-US" altLang="ko-KR" sz="1200" b="1" spc="-80" dirty="0" smtClean="0">
                <a:solidFill>
                  <a:srgbClr val="C00000"/>
                </a:solidFill>
              </a:rPr>
              <a:t>(-)</a:t>
            </a:r>
            <a:r>
              <a:rPr lang="ko-KR" altLang="en-US" sz="1200" b="1" spc="-80" dirty="0" smtClean="0">
                <a:solidFill>
                  <a:srgbClr val="C00000"/>
                </a:solidFill>
              </a:rPr>
              <a:t>부호에 의해 </a:t>
            </a:r>
            <a:r>
              <a:rPr lang="en-US" altLang="ko-KR" sz="1200" b="1" spc="-80" dirty="0" smtClean="0">
                <a:solidFill>
                  <a:srgbClr val="C00000"/>
                </a:solidFill>
              </a:rPr>
              <a:t>Loss</a:t>
            </a:r>
            <a:r>
              <a:rPr lang="ko-KR" altLang="en-US" sz="1200" b="1" spc="-80" dirty="0" smtClean="0">
                <a:solidFill>
                  <a:srgbClr val="C00000"/>
                </a:solidFill>
              </a:rPr>
              <a:t>값이 작아짐</a:t>
            </a:r>
            <a:endParaRPr lang="en-US" altLang="ko-KR" sz="1200" b="1" spc="-80" dirty="0" smtClean="0">
              <a:solidFill>
                <a:srgbClr val="C00000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ko-KR" altLang="en-US" sz="1400" b="1" spc="-60" dirty="0" smtClean="0">
                <a:solidFill>
                  <a:schemeClr val="tx1"/>
                </a:solidFill>
              </a:rPr>
              <a:t>딥러닝 네트워크의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Embedding Output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분포가 같은 </a:t>
            </a:r>
            <a:r>
              <a:rPr lang="en-US" altLang="ko-KR" sz="1400" b="1" spc="-6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끼리 더 뭉치면서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Clustering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이 강화되고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서로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다른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Cluster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끼리 거리감을 둘 수 있도록 만듬 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  <a:tabLst>
                <a:tab pos="538163" algn="l"/>
              </a:tabLst>
            </a:pPr>
            <a:r>
              <a:rPr lang="ko-KR" altLang="en-US" sz="1400" b="1" spc="-60" dirty="0" smtClean="0">
                <a:solidFill>
                  <a:schemeClr val="tx1"/>
                </a:solidFill>
              </a:rPr>
              <a:t>아래와 같은 방법으로 여러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Loss Function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으로 구성된 복합구조의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Loss Function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을 구현함</a:t>
            </a:r>
            <a:endParaRPr lang="en-US" altLang="ko-KR" sz="1400" b="1" spc="-6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538163" algn="l"/>
              </a:tabLst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학습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최적화하기를 원하는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Loss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(+)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부호를 부여함 → </a:t>
            </a:r>
            <a:r>
              <a:rPr lang="en-US" altLang="ko-KR" sz="1200" b="1" spc="-40" dirty="0" smtClean="0">
                <a:solidFill>
                  <a:srgbClr val="0070C0"/>
                </a:solidFill>
              </a:rPr>
              <a:t>0</a:t>
            </a:r>
            <a:r>
              <a:rPr lang="ko-KR" altLang="en-US" sz="1200" b="1" spc="-40" dirty="0" smtClean="0">
                <a:solidFill>
                  <a:srgbClr val="0070C0"/>
                </a:solidFill>
              </a:rPr>
              <a:t>에 수렴하도록 학습</a:t>
            </a:r>
            <a:endParaRPr lang="en-US" altLang="ko-KR" sz="1200" b="1" spc="-40" dirty="0" smtClean="0">
              <a:solidFill>
                <a:srgbClr val="0070C0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tabLst>
                <a:tab pos="538163" algn="l"/>
              </a:tabLst>
            </a:pPr>
            <a:r>
              <a:rPr lang="ko-KR" altLang="en-US" sz="1200" b="1" spc="-60" dirty="0" smtClean="0">
                <a:solidFill>
                  <a:schemeClr val="tx1"/>
                </a:solidFill>
              </a:rPr>
              <a:t>최소화 하고 싶지 않는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원하지 않는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Metric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(-)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 부호를 부여함 → </a:t>
            </a:r>
            <a:r>
              <a:rPr lang="ko-KR" altLang="en-US" sz="1200" b="1" spc="-60" dirty="0" smtClean="0">
                <a:solidFill>
                  <a:srgbClr val="C00000"/>
                </a:solidFill>
              </a:rPr>
              <a:t>커질수록 더 작은 음수가 됨</a:t>
            </a:r>
            <a:endParaRPr lang="en-US" altLang="ko-KR" sz="1200" b="1" spc="-60" dirty="0" smtClean="0">
              <a:solidFill>
                <a:srgbClr val="C00000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 t="2868" b="8742"/>
          <a:stretch>
            <a:fillRect/>
          </a:stretch>
        </p:blipFill>
        <p:spPr bwMode="auto">
          <a:xfrm>
            <a:off x="8515763" y="1877393"/>
            <a:ext cx="3084237" cy="2411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444751" y="490195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Triplet Loss and Online Triplet Mining in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TensorFlow</a:t>
            </a:r>
            <a:endParaRPr lang="en-US" sz="9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https://omoindrot.github.io/triplet-loss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t="17036" b="17491"/>
          <a:stretch>
            <a:fillRect/>
          </a:stretch>
        </p:blipFill>
        <p:spPr bwMode="auto">
          <a:xfrm>
            <a:off x="8528282" y="4284347"/>
            <a:ext cx="2118001" cy="216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714714" y="4069551"/>
            <a:ext cx="135485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a : Anchor</a:t>
            </a: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p : Positive</a:t>
            </a: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n : Negative</a:t>
            </a: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d : Distance Function</a:t>
            </a: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(ex : L1, L2)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812694" y="5232943"/>
            <a:ext cx="2676941" cy="122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937309" y="6413572"/>
            <a:ext cx="425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sz="900" b="1" dirty="0" err="1" smtClean="0">
                <a:latin typeface="맑은 고딕" pitchFamily="50" charset="-127"/>
                <a:ea typeface="맑은 고딕" pitchFamily="50" charset="-127"/>
              </a:rPr>
              <a:t>FaceNet</a:t>
            </a:r>
            <a:r>
              <a:rPr lang="en-US" sz="900" b="1" dirty="0" smtClean="0">
                <a:latin typeface="맑은 고딕" pitchFamily="50" charset="-127"/>
                <a:ea typeface="맑은 고딕" pitchFamily="50" charset="-127"/>
              </a:rPr>
              <a:t>: A Unified Embedding for Face Recognition and Clustering</a:t>
            </a:r>
          </a:p>
          <a:p>
            <a:pPr algn="ctr"/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https://arxiv.org/pdf/1503.03832.pdf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9058275" y="4469341"/>
            <a:ext cx="345017" cy="1588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9454091" y="4470400"/>
            <a:ext cx="463551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/>
          <p:nvPr/>
        </p:nvCxnSpPr>
        <p:spPr>
          <a:xfrm rot="5400000">
            <a:off x="8253333" y="3681773"/>
            <a:ext cx="180000" cy="1764000"/>
          </a:xfrm>
          <a:prstGeom prst="bentConnector2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6"/>
          <p:cNvCxnSpPr/>
          <p:nvPr/>
        </p:nvCxnSpPr>
        <p:spPr>
          <a:xfrm rot="5400000">
            <a:off x="8621583" y="3802473"/>
            <a:ext cx="396000" cy="1764000"/>
          </a:xfrm>
          <a:prstGeom prst="bentConnector2">
            <a:avLst/>
          </a:prstGeom>
          <a:ln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38841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Training Pipeline and</a:t>
            </a:r>
            <a:br>
              <a:rPr lang="en-US" altLang="ko-KR" sz="4000" b="1" spc="-30" dirty="0" smtClean="0">
                <a:solidFill>
                  <a:schemeClr val="bg1"/>
                </a:solidFill>
              </a:rPr>
            </a:br>
            <a:r>
              <a:rPr lang="en-US" altLang="ko-KR" sz="4000" b="1" spc="-30" dirty="0" smtClean="0">
                <a:solidFill>
                  <a:schemeClr val="bg1"/>
                </a:solidFill>
              </a:rPr>
              <a:t>Deep Learning Network Design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073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 파이프라인 구현 단계 및 학습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Loop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구성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Hyper Parameter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설정 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(Batch Size, Epoch 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횟수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, Dataset Path, 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학습 결과 기록 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Path, GPU 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사용 여부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, Preprocessing 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옵션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, etc)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2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Processor Device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설정 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(GPU 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또는 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CPU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를 사용할 지 결정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)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3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Preprocessing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및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Data Augmentation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설정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4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Dataset Path Compiling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또는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Loading /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Dataloader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준비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5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학습 네트워크 준비 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(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설정된 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Processor Device</a:t>
            </a:r>
            <a:r>
              <a:rPr lang="ko-KR" altLang="en-US" sz="1050" b="1" spc="-40" dirty="0" smtClean="0">
                <a:solidFill>
                  <a:schemeClr val="tx1"/>
                </a:solidFill>
              </a:rPr>
              <a:t>에 로딩함</a:t>
            </a:r>
            <a:r>
              <a:rPr lang="en-US" altLang="ko-KR" sz="1050" b="1" spc="-40" dirty="0" smtClean="0">
                <a:solidFill>
                  <a:schemeClr val="tx1"/>
                </a:solidFill>
              </a:rPr>
              <a:t>)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6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Loss Function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준비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 Optimizer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준비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 Learning Rate Scheduler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준비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7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Training Loop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실행</a:t>
            </a:r>
          </a:p>
        </p:txBody>
      </p:sp>
      <p:sp>
        <p:nvSpPr>
          <p:cNvPr id="4" name="Rectangle 3"/>
          <p:cNvSpPr/>
          <p:nvPr/>
        </p:nvSpPr>
        <p:spPr>
          <a:xfrm>
            <a:off x="371093" y="4209665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[ Training ]</a:t>
            </a: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학습 네트워크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Training Mode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Training Batch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데이터 로딩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네트워크와 데이터는 동일한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Device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에 로딩함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Training Batch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데이터 입력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딥러닝 네트워크의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Inference Output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200" b="1" spc="-40" dirty="0" err="1" smtClean="0">
                <a:latin typeface="맑은 고딕" pitchFamily="50" charset="-127"/>
                <a:ea typeface="맑은 고딕" pitchFamily="50" charset="-127"/>
              </a:rPr>
              <a:t>Groundtruth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사이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Loss Function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계산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Optimizer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를 이용한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Weight Update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(Backpropagation)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Optimizer Reset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다음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Iteration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을 위해 현재 적용한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Gradient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를 초기화함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학습 결과 기록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50" b="1" spc="-40" dirty="0" err="1" smtClean="0">
                <a:latin typeface="맑은 고딕" pitchFamily="50" charset="-127"/>
                <a:ea typeface="맑은 고딕" pitchFamily="50" charset="-127"/>
              </a:rPr>
              <a:t>Tensorboard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050" b="1" spc="-40" dirty="0" err="1" smtClean="0">
                <a:latin typeface="맑은 고딕" pitchFamily="50" charset="-127"/>
                <a:ea typeface="맑은 고딕" pitchFamily="50" charset="-127"/>
              </a:rPr>
              <a:t>matplotlib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 등 시각화 도구를 이용함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b="1" spc="-40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301006" y="420745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[ Validation ]</a:t>
            </a: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Gradient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연산 비활성화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학습 네트워크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Evaluation / Validation Mode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설정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Validation Batch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데이터 로딩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네트워크와 데이터는 동일한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Device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에 로딩함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Validation Batch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데이터 입력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딥러닝 네트워크의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Inference Output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과 </a:t>
            </a:r>
            <a:r>
              <a:rPr lang="en-US" altLang="ko-KR" sz="1200" b="1" spc="-40" dirty="0" err="1" smtClean="0">
                <a:latin typeface="맑은 고딕" pitchFamily="50" charset="-127"/>
                <a:ea typeface="맑은 고딕" pitchFamily="50" charset="-127"/>
              </a:rPr>
              <a:t>Groundtruth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사이 </a:t>
            </a: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Loss Function 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계산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269875" lvl="1" indent="-18097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학습 결과 기록 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50" b="1" spc="-40" dirty="0" err="1" smtClean="0">
                <a:latin typeface="맑은 고딕" pitchFamily="50" charset="-127"/>
                <a:ea typeface="맑은 고딕" pitchFamily="50" charset="-127"/>
              </a:rPr>
              <a:t>Tensorboard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en-US" altLang="ko-KR" sz="1050" b="1" spc="-40" dirty="0" err="1" smtClean="0">
                <a:latin typeface="맑은 고딕" pitchFamily="50" charset="-127"/>
                <a:ea typeface="맑은 고딕" pitchFamily="50" charset="-127"/>
              </a:rPr>
              <a:t>matplotlib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 등 시각화 도구를 이용함</a:t>
            </a: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en-US" altLang="ko-KR" sz="1400" b="1" spc="-40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8" name="Elbow Connector 7"/>
          <p:cNvCxnSpPr/>
          <p:nvPr/>
        </p:nvCxnSpPr>
        <p:spPr>
          <a:xfrm rot="10800000">
            <a:off x="491995" y="4954383"/>
            <a:ext cx="7202" cy="1368000"/>
          </a:xfrm>
          <a:prstGeom prst="bentConnector3">
            <a:avLst>
              <a:gd name="adj1" fmla="val 2538087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/>
          <p:nvPr/>
        </p:nvCxnSpPr>
        <p:spPr>
          <a:xfrm rot="10800000" flipH="1" flipV="1">
            <a:off x="5342206" y="4956591"/>
            <a:ext cx="36000" cy="1368000"/>
          </a:xfrm>
          <a:prstGeom prst="bentConnector3">
            <a:avLst>
              <a:gd name="adj1" fmla="val 170368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94375" y="4832637"/>
            <a:ext cx="5870713" cy="1660939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110931" y="4554338"/>
            <a:ext cx="953403" cy="276999"/>
          </a:xfrm>
          <a:prstGeom prst="rect">
            <a:avLst/>
          </a:prstGeom>
          <a:noFill/>
          <a:ln w="15875"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 Iteration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71116" y="5080009"/>
            <a:ext cx="5888382" cy="1139688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Elbow Connector 14"/>
          <p:cNvCxnSpPr/>
          <p:nvPr/>
        </p:nvCxnSpPr>
        <p:spPr>
          <a:xfrm rot="10800000">
            <a:off x="6440023" y="5213878"/>
            <a:ext cx="7202" cy="828000"/>
          </a:xfrm>
          <a:prstGeom prst="bentConnector3">
            <a:avLst>
              <a:gd name="adj1" fmla="val 2538087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 flipH="1" flipV="1">
            <a:off x="11365330" y="5237514"/>
            <a:ext cx="36000" cy="864000"/>
          </a:xfrm>
          <a:prstGeom prst="bentConnector3">
            <a:avLst>
              <a:gd name="adj1" fmla="val 1703689"/>
            </a:avLst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107550" y="4803921"/>
            <a:ext cx="953403" cy="276999"/>
          </a:xfrm>
          <a:prstGeom prst="rect">
            <a:avLst/>
          </a:prstGeom>
          <a:noFill/>
          <a:ln w="1587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 Iteration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1601" y="4017620"/>
            <a:ext cx="12015304" cy="2590798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1343878" y="3737121"/>
            <a:ext cx="771365" cy="276999"/>
          </a:xfrm>
          <a:prstGeom prst="rect">
            <a:avLst/>
          </a:prstGeom>
          <a:noFill/>
          <a:ln w="15875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1 Epoch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네트워크 구조 설계 시 주요 중점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종류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=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딥러닝 네트워크의 전반적인 구조 종류 결정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Data Shape =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딥러닝 네트워크의 세부적인 데이터 흐름 구조 결정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289560" y="3175003"/>
          <a:ext cx="11635704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03704"/>
                <a:gridCol w="2088000"/>
                <a:gridCol w="2088000"/>
                <a:gridCol w="1872000"/>
                <a:gridCol w="3384000"/>
              </a:tblGrid>
              <a:tr h="6158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                              </a:t>
                      </a:r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Task</a:t>
                      </a:r>
                    </a:p>
                    <a:p>
                      <a:pPr latinLnBrk="1"/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Data Shape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Classification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Regression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Object Recognition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AutoEncoder</a:t>
                      </a:r>
                      <a:r>
                        <a:rPr lang="en-US" altLang="ko-KR" sz="14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/ </a:t>
                      </a:r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Encoder-Decoder</a:t>
                      </a: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(Reconstruction / </a:t>
                      </a:r>
                      <a:r>
                        <a:rPr lang="en-US" altLang="ko-KR" sz="1100" b="1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Denoising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/ Super Resolution</a:t>
                      </a: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차원 데이터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(Batch</a:t>
                      </a:r>
                      <a:r>
                        <a:rPr lang="en-US" altLang="ko-KR" sz="12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x C x N</a:t>
                      </a:r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1D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CNN, FCN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1D CNN, FCN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1D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CNN, FCN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차원 데이터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(Batch</a:t>
                      </a:r>
                      <a:r>
                        <a:rPr lang="en-US" altLang="ko-KR" sz="12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x C x W x H</a:t>
                      </a:r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2D CNN</a:t>
                      </a: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Flatten + FCN</a:t>
                      </a:r>
                    </a:p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Visual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Transformer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2D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CNN + 1D CNN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Flatten + FCN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Visual Transformer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2D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CNN + 1D CNN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2D CNN + Flatten + FCN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Visual Transformer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2D CNN</a:t>
                      </a:r>
                    </a:p>
                    <a:p>
                      <a:pPr algn="ctr"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+</a:t>
                      </a:r>
                    </a:p>
                    <a:p>
                      <a:pPr algn="ctr" latinLnBrk="1"/>
                      <a:r>
                        <a:rPr lang="en-US" altLang="ko-KR" sz="105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1D CNN (Channel Reduction)</a:t>
                      </a:r>
                      <a:endParaRPr lang="ko-KR" altLang="en-US" sz="105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차원 데이터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Time-Series</a:t>
                      </a:r>
                      <a:r>
                        <a:rPr lang="en-US" altLang="ko-KR" sz="12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ko-KR" altLang="en-US" sz="12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다차원 데이터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(Batch</a:t>
                      </a:r>
                      <a:r>
                        <a:rPr lang="en-US" altLang="ko-KR" sz="12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x T x C x W x H</a:t>
                      </a:r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3D CNN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2D CNN + RNN/LSTM/GRU</a:t>
                      </a:r>
                    </a:p>
                    <a:p>
                      <a:pPr algn="ctr" latinLnBrk="1"/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ConvLSTM</a:t>
                      </a:r>
                      <a:endParaRPr lang="en-US" altLang="ko-KR" sz="11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3D CNN + 1D CNN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3D CNN + 1D CNN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2D CNN, 3D CNN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640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Time-Series 1</a:t>
                      </a:r>
                      <a:r>
                        <a:rPr lang="ko-KR" altLang="en-US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차원 데이터</a:t>
                      </a:r>
                      <a:endParaRPr lang="en-US" altLang="ko-KR" sz="12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algn="ctr" latinLnBrk="1"/>
                      <a:r>
                        <a:rPr lang="en-US" altLang="ko-KR" sz="12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(Batch x T x N)</a:t>
                      </a:r>
                      <a:endParaRPr lang="ko-KR" altLang="en-US" sz="12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RNN,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LSTM, GRU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Transformer Encoder + FCN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RNN,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LSTM, GRU</a:t>
                      </a:r>
                    </a:p>
                    <a:p>
                      <a:pPr algn="ctr" latinLnBrk="1"/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Transformer Encoder + FCN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chemeClr val="tx1"/>
                          </a:solidFill>
                        </a:rPr>
                        <a:t>–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RNN,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LSTM, GRU</a:t>
                      </a:r>
                    </a:p>
                    <a:p>
                      <a:pPr algn="ctr" latinLnBrk="1"/>
                      <a:r>
                        <a:rPr lang="en-US" altLang="ko-KR" sz="10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Transformer Encoder + Decoder</a:t>
                      </a:r>
                      <a:endParaRPr lang="ko-KR" altLang="en-US" sz="10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4160" y="6441440"/>
            <a:ext cx="88659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※ C : Channel / N : 1 x N Embedding, Feature Vector / W : Width / H : Height / T : </a:t>
            </a:r>
            <a:r>
              <a:rPr lang="en-US" altLang="ko-KR" sz="1400" b="1" dirty="0" err="1" smtClean="0">
                <a:solidFill>
                  <a:srgbClr val="00B050"/>
                </a:solidFill>
                <a:latin typeface="맑은 고딕"/>
                <a:ea typeface="맑은 고딕"/>
              </a:rPr>
              <a:t>Timestep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, Length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578588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Data Augmentation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70" dirty="0" smtClean="0">
                <a:solidFill>
                  <a:schemeClr val="tx1"/>
                </a:solidFill>
              </a:rPr>
              <a:t>데이터셋이 제한된 상황에서 추가적인 데이터셋을 부여하기 위한 데이터 증강 기법</a:t>
            </a:r>
            <a:endParaRPr lang="en-US" altLang="ko-KR" sz="1400" b="1" spc="-7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주요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Data Augmentation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기법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Vertical/Horizontal Flip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이미지 상하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좌우 뒤집기 적용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Rotation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이미지 회전 적용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Crop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이미지 일정 부분을 잘라냄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Erasing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이미지의 일정 부분을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 만들어서 지워냄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Color Jitter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이미지의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Brightness, Saturation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등 특성 변경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Perspective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Perspective Transform (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시점 변환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적용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Random Invert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일정 확률로 이미지의 색상을 반전시킴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Gaussian Blur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특정 범위 내에서 특정 값을 표준편차로 선택하여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Gaussian Kernel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적용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8097520" y="4107086"/>
            <a:ext cx="3677920" cy="521572"/>
            <a:chOff x="7625080" y="3484880"/>
            <a:chExt cx="3677920" cy="521572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/>
            <a:srcRect t="12046"/>
            <a:stretch>
              <a:fillRect/>
            </a:stretch>
          </p:blipFill>
          <p:spPr bwMode="auto">
            <a:xfrm>
              <a:off x="8496300" y="3484880"/>
              <a:ext cx="2806700" cy="5215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TextBox 5"/>
            <p:cNvSpPr txBox="1"/>
            <p:nvPr/>
          </p:nvSpPr>
          <p:spPr>
            <a:xfrm>
              <a:off x="7625080" y="3535680"/>
              <a:ext cx="89960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Color Jitter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209280" y="5716042"/>
            <a:ext cx="3540760" cy="509939"/>
            <a:chOff x="7762240" y="4207723"/>
            <a:chExt cx="3540760" cy="509939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/>
            <a:srcRect t="13211"/>
            <a:stretch>
              <a:fillRect/>
            </a:stretch>
          </p:blipFill>
          <p:spPr bwMode="auto">
            <a:xfrm>
              <a:off x="8529099" y="4207723"/>
              <a:ext cx="2773901" cy="509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7762240" y="4267200"/>
              <a:ext cx="75533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Gaussian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Blur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8082280" y="4642332"/>
            <a:ext cx="3683000" cy="529439"/>
            <a:chOff x="7604760" y="4951307"/>
            <a:chExt cx="3683000" cy="529439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/>
            <a:srcRect t="12244"/>
            <a:stretch>
              <a:fillRect/>
            </a:stretch>
          </p:blipFill>
          <p:spPr bwMode="auto">
            <a:xfrm>
              <a:off x="8479563" y="4951307"/>
              <a:ext cx="2808197" cy="529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" name="TextBox 11"/>
            <p:cNvSpPr txBox="1"/>
            <p:nvPr/>
          </p:nvSpPr>
          <p:spPr>
            <a:xfrm>
              <a:off x="7604760" y="5003800"/>
              <a:ext cx="91563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Perspective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60080" y="2486629"/>
            <a:ext cx="3459480" cy="513612"/>
            <a:chOff x="7772400" y="4168987"/>
            <a:chExt cx="3459480" cy="513612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6"/>
            <a:srcRect t="10544"/>
            <a:stretch>
              <a:fillRect/>
            </a:stretch>
          </p:blipFill>
          <p:spPr bwMode="auto">
            <a:xfrm>
              <a:off x="8507730" y="4168987"/>
              <a:ext cx="2724150" cy="513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7772400" y="4216401"/>
              <a:ext cx="73449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Rotation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260080" y="3015341"/>
            <a:ext cx="3500120" cy="527642"/>
            <a:chOff x="7767320" y="3408257"/>
            <a:chExt cx="3500120" cy="527642"/>
          </a:xfrm>
        </p:grpSpPr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7"/>
            <a:srcRect t="11060"/>
            <a:stretch>
              <a:fillRect/>
            </a:stretch>
          </p:blipFill>
          <p:spPr bwMode="auto">
            <a:xfrm>
              <a:off x="8489633" y="3408257"/>
              <a:ext cx="2777807" cy="5276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8" name="TextBox 17"/>
            <p:cNvSpPr txBox="1"/>
            <p:nvPr/>
          </p:nvSpPr>
          <p:spPr>
            <a:xfrm>
              <a:off x="7767320" y="3454400"/>
              <a:ext cx="73449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Crop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255000" y="5173895"/>
            <a:ext cx="3495040" cy="513539"/>
            <a:chOff x="7757160" y="1717040"/>
            <a:chExt cx="3495040" cy="513539"/>
          </a:xfrm>
        </p:grpSpPr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8"/>
            <a:srcRect t="12260"/>
            <a:stretch>
              <a:fillRect/>
            </a:stretch>
          </p:blipFill>
          <p:spPr bwMode="auto">
            <a:xfrm>
              <a:off x="8488998" y="1717040"/>
              <a:ext cx="2763202" cy="513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TextBox 20"/>
            <p:cNvSpPr txBox="1"/>
            <p:nvPr/>
          </p:nvSpPr>
          <p:spPr>
            <a:xfrm>
              <a:off x="7757160" y="1783081"/>
              <a:ext cx="73449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Invert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43240" y="1849121"/>
            <a:ext cx="3600455" cy="738664"/>
            <a:chOff x="7848600" y="1955801"/>
            <a:chExt cx="3600455" cy="738664"/>
          </a:xfrm>
        </p:grpSpPr>
        <p:grpSp>
          <p:nvGrpSpPr>
            <p:cNvPr id="25" name="Group 24"/>
            <p:cNvGrpSpPr/>
            <p:nvPr/>
          </p:nvGrpSpPr>
          <p:grpSpPr>
            <a:xfrm>
              <a:off x="8711566" y="2004007"/>
              <a:ext cx="2737489" cy="571554"/>
              <a:chOff x="8711566" y="2004007"/>
              <a:chExt cx="2737489" cy="571554"/>
            </a:xfrm>
          </p:grpSpPr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8711566" y="2004007"/>
                <a:ext cx="1590674" cy="571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034" name="Picture 10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0333038" y="2053909"/>
                <a:ext cx="1116017" cy="5216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6" name="TextBox 25"/>
            <p:cNvSpPr txBox="1"/>
            <p:nvPr/>
          </p:nvSpPr>
          <p:spPr>
            <a:xfrm>
              <a:off x="7848600" y="1955801"/>
              <a:ext cx="85472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Horizontal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Vertical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Flip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229600" y="3555922"/>
            <a:ext cx="3525520" cy="516668"/>
            <a:chOff x="7934960" y="3746077"/>
            <a:chExt cx="3525520" cy="516668"/>
          </a:xfrm>
        </p:grpSpPr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11"/>
            <a:srcRect t="10438"/>
            <a:stretch>
              <a:fillRect/>
            </a:stretch>
          </p:blipFill>
          <p:spPr bwMode="auto">
            <a:xfrm>
              <a:off x="8666480" y="3746077"/>
              <a:ext cx="2794000" cy="516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TextBox 28"/>
            <p:cNvSpPr txBox="1"/>
            <p:nvPr/>
          </p:nvSpPr>
          <p:spPr>
            <a:xfrm>
              <a:off x="7934960" y="3810000"/>
              <a:ext cx="734496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Random</a:t>
              </a:r>
            </a:p>
            <a:p>
              <a:pPr algn="ctr"/>
              <a:r>
                <a:rPr lang="en-US" altLang="ko-KR" sz="1050" b="1" dirty="0" smtClean="0">
                  <a:latin typeface="맑은 고딕" pitchFamily="50" charset="-127"/>
                  <a:ea typeface="맑은 고딕" pitchFamily="50" charset="-127"/>
                </a:rPr>
                <a:t>Erasing</a:t>
              </a:r>
              <a:endParaRPr lang="ko-KR" altLang="en-US" sz="105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928344" y="6247725"/>
            <a:ext cx="407996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9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900" b="1" dirty="0" err="1" smtClean="0">
                <a:latin typeface="맑은 고딕" pitchFamily="50" charset="-127"/>
                <a:ea typeface="맑은 고딕" pitchFamily="50" charset="-127"/>
              </a:rPr>
              <a:t>PyTorch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– Data Transform (Data Augmentation)</a:t>
            </a:r>
            <a:endParaRPr lang="en-US" sz="9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https://pytorch.org/vision/main/auto_examples/plot_transforms.html#</a:t>
            </a:r>
          </a:p>
          <a:p>
            <a:pPr algn="ctr"/>
            <a:r>
              <a:rPr lang="en-US" altLang="ko-KR" sz="900" b="1" u="sng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sphx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en-US" altLang="ko-KR" sz="900" b="1" u="sng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glr</a:t>
            </a:r>
            <a:r>
              <a:rPr lang="en-US" altLang="ko-KR" sz="9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-auto-examples-plot-transforms-</a:t>
            </a:r>
            <a:r>
              <a:rPr lang="en-US" altLang="ko-KR" sz="900" b="1" u="sng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py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Data Augmentation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Data Augmentation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효과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On-the-fly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방식으로 추가 이미지를 직접 생성하지 않고도 학습 과정 중 추가 데이터를 증강할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추가적인 데이터셋을 부여함으로서 데이터 자체를 외우지 못하도록 하여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되는 것을 추가적으로 방지함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무작위로 증강된 데이터를 학습함으로서 딥러닝 네트워크의 일반화 특성을 강화시킬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Data Augmentation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 주의 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필요에 따라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Data Augmentation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종류에 맞춰서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적절히 변경해야함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Data Augmentation Trade-off :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부적합한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Data Augmentation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오히려 네트워크에 혼란을 일으켜 학습 실패를 초래함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80" dirty="0" smtClean="0">
                <a:solidFill>
                  <a:schemeClr val="tx1"/>
                </a:solidFill>
              </a:rPr>
              <a:t>Data Augmentation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 연산은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CPU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에 의해서 처리되기 때문에 고속 학습을 위해서는 고성능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CPU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와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CPU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 연산에 특화된 라이브러리가 요구됨</a:t>
            </a:r>
            <a:endParaRPr lang="en-US" altLang="ko-KR" sz="1400" b="1" spc="-8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( ex :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이미지 데이터의 경우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–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: CPU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연산에 최적화된 영상처리 라이브러리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사용자의 역량에 따라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Custom Data Augmentation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구현 가능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2984" y="5164593"/>
            <a:ext cx="6790962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marL="0" lvl="2">
              <a:spcBef>
                <a:spcPts val="300"/>
              </a:spcBef>
              <a:spcAft>
                <a:spcPts val="300"/>
              </a:spcAft>
            </a:pPr>
            <a:r>
              <a:rPr lang="en-US" altLang="ko-KR" sz="1200" b="1" spc="-40" dirty="0" smtClean="0">
                <a:latin typeface="맑은 고딕" pitchFamily="50" charset="-127"/>
                <a:ea typeface="맑은 고딕" pitchFamily="50" charset="-127"/>
              </a:rPr>
              <a:t>ex : Object Detection Task</a:t>
            </a:r>
            <a:r>
              <a:rPr lang="ko-KR" altLang="en-US" sz="1200" b="1" spc="-40" dirty="0" smtClean="0">
                <a:latin typeface="맑은 고딕" pitchFamily="50" charset="-127"/>
                <a:ea typeface="맑은 고딕" pitchFamily="50" charset="-127"/>
              </a:rPr>
              <a:t>의 경우</a:t>
            </a:r>
            <a:endParaRPr lang="en-US" altLang="ko-KR" sz="12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179388" lvl="3" indent="-179388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altLang="ko-KR" sz="1000" b="1" spc="-40" dirty="0" smtClean="0">
                <a:latin typeface="맑은 고딕" pitchFamily="50" charset="-127"/>
                <a:ea typeface="맑은 고딕" pitchFamily="50" charset="-127"/>
              </a:rPr>
              <a:t>Random Horizontal/Vertical Flip</a:t>
            </a:r>
            <a:r>
              <a:rPr lang="ko-KR" altLang="en-US" sz="1000" b="1" spc="-40" dirty="0" smtClean="0">
                <a:latin typeface="맑은 고딕" pitchFamily="50" charset="-127"/>
                <a:ea typeface="맑은 고딕" pitchFamily="50" charset="-127"/>
              </a:rPr>
              <a:t>을 적용한 입력 이미지에 대해 그에 상응하여 </a:t>
            </a:r>
            <a:r>
              <a:rPr lang="en-US" altLang="ko-KR" sz="1000" b="1" spc="-40" dirty="0" smtClean="0">
                <a:latin typeface="맑은 고딕" pitchFamily="50" charset="-127"/>
                <a:ea typeface="맑은 고딕" pitchFamily="50" charset="-127"/>
              </a:rPr>
              <a:t>Bounding Box</a:t>
            </a:r>
            <a:r>
              <a:rPr lang="ko-KR" altLang="en-US" sz="1000" b="1" spc="-40" dirty="0" smtClean="0">
                <a:latin typeface="맑은 고딕" pitchFamily="50" charset="-127"/>
                <a:ea typeface="맑은 고딕" pitchFamily="50" charset="-127"/>
              </a:rPr>
              <a:t>의 위치도 변환되어야함</a:t>
            </a:r>
            <a:endParaRPr lang="en-US" altLang="ko-KR" sz="1000" b="1" spc="-40" dirty="0" smtClean="0">
              <a:latin typeface="맑은 고딕" pitchFamily="50" charset="-127"/>
              <a:ea typeface="맑은 고딕" pitchFamily="50" charset="-127"/>
            </a:endParaRPr>
          </a:p>
          <a:p>
            <a:pPr marL="179388" lvl="3" indent="-179388">
              <a:spcBef>
                <a:spcPts val="300"/>
              </a:spcBef>
              <a:spcAft>
                <a:spcPts val="300"/>
              </a:spcAft>
              <a:buFont typeface="Wingdings" pitchFamily="2" charset="2"/>
              <a:buChar char="Ø"/>
            </a:pPr>
            <a:r>
              <a:rPr lang="en-US" altLang="ko-KR" sz="1000" b="1" spc="-40" dirty="0" smtClean="0">
                <a:latin typeface="맑은 고딕" pitchFamily="50" charset="-127"/>
                <a:ea typeface="맑은 고딕" pitchFamily="50" charset="-127"/>
              </a:rPr>
              <a:t>Random Erasing</a:t>
            </a:r>
            <a:r>
              <a:rPr lang="ko-KR" altLang="en-US" sz="1000" b="1" spc="-40" dirty="0" smtClean="0">
                <a:latin typeface="맑은 고딕" pitchFamily="50" charset="-127"/>
                <a:ea typeface="맑은 고딕" pitchFamily="50" charset="-127"/>
              </a:rPr>
              <a:t>을 적용한 입력 이미지에 대해 표적이 가려진 경우 그에 따라 </a:t>
            </a:r>
            <a:r>
              <a:rPr lang="en-US" altLang="ko-KR" sz="1000" b="1" spc="-40" dirty="0" smtClean="0">
                <a:latin typeface="맑은 고딕" pitchFamily="50" charset="-127"/>
                <a:ea typeface="맑은 고딕" pitchFamily="50" charset="-127"/>
              </a:rPr>
              <a:t>Bounding Box </a:t>
            </a:r>
            <a:r>
              <a:rPr lang="ko-KR" altLang="en-US" sz="1000" b="1" spc="-40" dirty="0" smtClean="0">
                <a:latin typeface="맑은 고딕" pitchFamily="50" charset="-127"/>
                <a:ea typeface="맑은 고딕" pitchFamily="50" charset="-127"/>
              </a:rPr>
              <a:t>정보가 무효화되어야함</a:t>
            </a:r>
            <a:endParaRPr lang="en-US" altLang="ko-KR" sz="1000" b="1" spc="-40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900" y="1984163"/>
            <a:ext cx="77111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Fully Connected Network (FCN) – 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차원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1 x 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구조의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차원 벡터를 처리하는 데에 특화된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1 x 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구조에서 각각의 값은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이기에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Categorical Dataset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또는 이미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Embedding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된 데이터셋에 효과적임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구조적 특징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(Spatial Feature)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소실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차원으로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Flat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한 구조이기에 구조적 특징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(Spatial Feature)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학습할 수 없음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60" dirty="0" smtClean="0">
                <a:solidFill>
                  <a:schemeClr val="tx1"/>
                </a:solidFill>
              </a:rPr>
              <a:t>다차원 데이터에 적용하기 위해서는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Flatten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를 사용해야하기에 구조적 특징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(Spatial Feature)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를 소실되게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만드는 문제점이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취약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FCN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으로 구성된 네트워크는 모든 노드가 서로 모두 연결되기에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매우 취약함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3263" y="2836242"/>
            <a:ext cx="30861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8378492" y="4433501"/>
            <a:ext cx="3305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맑은 고딕" pitchFamily="50" charset="-127"/>
                <a:ea typeface="맑은 고딕" pitchFamily="50" charset="-127"/>
              </a:rPr>
              <a:t>Fully Connected Layer</a:t>
            </a:r>
          </a:p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10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https://cs231n.github.io/convolutional-networks/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Fully Connected Network (FCN) – 1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차원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7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에서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2D CNN Layer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이후에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Class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를 판별하는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로 주로 많이 사용되었으나 구조적 특징 소실과 </a:t>
            </a:r>
            <a:r>
              <a:rPr lang="en-US" altLang="ko-KR" sz="1400" b="1" spc="-70" dirty="0" err="1" smtClean="0">
                <a:solidFill>
                  <a:schemeClr val="tx1"/>
                </a:solidFill>
              </a:rPr>
              <a:t>Overfitting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취약성에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1x1 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많이 밀려서 현재는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에서 최소한으로 사용되고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Transformer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 x 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구조의 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Embedded Input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사용하는 대규모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FCN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 구성되어있음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 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FCN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사용 시 차원 축소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확장에 따른 정보 왜곡 발생을 주의해야함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FCN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출력 형태가 입력 형태 대비 너무 작으면 많은 정보가 압축되어 출력되기에 정보 손실이 발생할 수 있음 →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초래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FCN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출력 형태가 입력 형태 대비 너무 크면 추가 공간에 다른 정보가 들어가면서 정보 왜곡이 발생할 수 있음 → 학습 혼란 유도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spc="-30" dirty="0" smtClean="0"/>
              <a:t>딥러닝 학습 전략 수립 개요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 전략이란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목표한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를 수행할 수 있는 딥러닝 네트워크의 학습 파이프라인을 만들기 위한 전반적인 개발 과정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단순히 딥러닝 네트워크 구조를 어떻게 만드는 것에만 집중하는 것이 아닌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선정부터 네트워크 설계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고속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Dataloading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구현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Pre/Post Processing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까지 딥러닝 네트워크 학습 전 과정에 필요한 과정을 모두 설계하는 것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학습 전략 수립의 필요성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=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안정적인 학습 유도를 통한 고성능 딥러닝 네트워크 구현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목표한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Task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를 안정적으로 학습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하기 위한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선정 및 입출력 데이터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(Input &amp;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형태 결정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70C0"/>
                </a:solidFill>
              </a:rPr>
              <a:t>목표한 </a:t>
            </a:r>
            <a:r>
              <a:rPr lang="en-US" altLang="ko-KR" sz="1400" b="1" dirty="0">
                <a:solidFill>
                  <a:srgbClr val="0070C0"/>
                </a:solidFill>
              </a:rPr>
              <a:t>Task</a:t>
            </a:r>
            <a:r>
              <a:rPr lang="ko-KR" altLang="en-US" sz="1400" b="1" dirty="0">
                <a:solidFill>
                  <a:srgbClr val="0070C0"/>
                </a:solidFill>
              </a:rPr>
              <a:t>에 대해 안정적인 학습</a:t>
            </a:r>
            <a:r>
              <a:rPr lang="ko-KR" altLang="en-US" sz="1400" b="1" dirty="0">
                <a:solidFill>
                  <a:schemeClr val="tx1"/>
                </a:solidFill>
              </a:rPr>
              <a:t>을 유도할 수 있는 </a:t>
            </a:r>
            <a:r>
              <a:rPr lang="en-US" altLang="ko-KR" sz="1400" b="1" dirty="0">
                <a:solidFill>
                  <a:schemeClr val="tx1"/>
                </a:solidFill>
              </a:rPr>
              <a:t>Pre/Post Processing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선정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목표한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Task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대해 안정적이게 학습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할 수 있는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Optimizer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및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Learning Rate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선정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목표한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Task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적합한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Loss Function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선택 또는 설계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목표한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적합한 구조의 딥러닝 네트워크 설계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err="1" smtClean="0">
                <a:solidFill>
                  <a:schemeClr val="tx1"/>
                </a:solidFill>
              </a:rPr>
              <a:t>병렬처리를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이용한 고속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Dataloading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을 통한 빠른 학습 속도 확보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OpenCV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와 같이 특화된 라이브러리를 이용한 학습 속도 최적화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86865" y="5339254"/>
            <a:ext cx="5415949" cy="11666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Task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종류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Classification :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분류 문제</a:t>
            </a:r>
            <a:endParaRPr lang="en-US" altLang="ko-KR" sz="1100" b="1" dirty="0" smtClean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Regression :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회귀</a:t>
            </a:r>
            <a:r>
              <a:rPr lang="en-US" altLang="ko-KR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문제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연속적인 </a:t>
            </a:r>
            <a:r>
              <a:rPr lang="ko-KR" altLang="en-US" sz="1100" b="1" dirty="0" err="1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실수값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추론 문제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79388" indent="-179388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79388" algn="l"/>
              </a:tabLst>
            </a:pP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Detection :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 감지 문제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물체의 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Bounding Box</a:t>
            </a:r>
            <a:r>
              <a:rPr lang="ko-KR" altLang="en-US" sz="11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Width, Height </a:t>
            </a:r>
            <a:r>
              <a:rPr lang="ko-KR" altLang="en-US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추론</a:t>
            </a:r>
            <a:r>
              <a:rPr lang="en-US" altLang="ko-KR" sz="11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931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079423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Convolutional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Neural Network (CNN) – 1, 2, 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차원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Convolution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연산에 기반한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 Extraction / Encoding Layer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Convolution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연산 시 사용하는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학습하도록 설계됨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매 채널마다 각각 다른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가진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만들어내며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각각의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영상처리에서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의미함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80" dirty="0" smtClean="0">
                <a:solidFill>
                  <a:schemeClr val="tx1"/>
                </a:solidFill>
              </a:rPr>
              <a:t>FCN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과 달리 구조를 변형하지 않고 정사각형 또는 직사각형 구조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를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이용한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Convolution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통해 학습을 하기에 구조적 특징을 반영한 학습이 가능함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60" dirty="0" smtClean="0">
                <a:solidFill>
                  <a:schemeClr val="tx1"/>
                </a:solidFill>
              </a:rPr>
              <a:t>여러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CNN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층을 거쳐서 출력된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Latent Feature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Vector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의 각각의 값은 입력 데이터의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50 ~ 70%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영역에 대한 정보를 함축하고 있음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이와 같이 함축된 데이터를 하나로 모음으로서 전체 데이터를 대변하는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Global Feature Vector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역할할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13" name="Picture 12" descr="CNN Example 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864" y="1896178"/>
            <a:ext cx="1958981" cy="1430131"/>
          </a:xfrm>
          <a:prstGeom prst="rect">
            <a:avLst/>
          </a:prstGeom>
        </p:spPr>
      </p:pic>
      <p:pic>
        <p:nvPicPr>
          <p:cNvPr id="14" name="Picture 13" descr="CNN Example 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235" y="3941694"/>
            <a:ext cx="3547165" cy="1995281"/>
          </a:xfrm>
          <a:prstGeom prst="rect">
            <a:avLst/>
          </a:prstGeom>
        </p:spPr>
      </p:pic>
      <p:pic>
        <p:nvPicPr>
          <p:cNvPr id="15" name="Picture 14" descr="CNN Example 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377" y="1897037"/>
            <a:ext cx="1444457" cy="16419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018932" y="3330976"/>
            <a:ext cx="1878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2D Convolution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연산 예시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40272" y="5675247"/>
            <a:ext cx="1878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Channel Kernel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82201" y="3474406"/>
            <a:ext cx="1878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입출력 구조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42087" y="6132446"/>
            <a:ext cx="424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A Comprehensive Guide to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Neural Networks — the ELI5 way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https://towardsdatascience.com/a-comprehensive-guide-to-convolutional-neural-networks-the-eli5-way-3bd2b1164a53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079423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Convolutional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Neural Network (CNN) – 1, 2, 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차원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80" dirty="0" smtClean="0">
                <a:solidFill>
                  <a:schemeClr val="tx1"/>
                </a:solidFill>
              </a:rPr>
              <a:t>매우 큰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는 복잡한 구조의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를 감지할 수 있으나 학습해야하는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형태와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Weight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값의 범위가 너무 넓어서 학습이 잘 안되는 문제점이 발생함 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20" dirty="0" smtClean="0">
                <a:solidFill>
                  <a:schemeClr val="tx1"/>
                </a:solidFill>
              </a:rPr>
              <a:t>수치적으로 </a:t>
            </a:r>
            <a:r>
              <a:rPr lang="en-US" altLang="ko-KR" sz="1200" b="1" spc="-20" dirty="0" err="1" smtClean="0">
                <a:solidFill>
                  <a:schemeClr val="tx1"/>
                </a:solidFill>
              </a:rPr>
              <a:t>Overfitting</a:t>
            </a:r>
            <a:r>
              <a:rPr lang="ko-KR" altLang="en-US" sz="1200" b="1" spc="-20" dirty="0" smtClean="0">
                <a:solidFill>
                  <a:schemeClr val="tx1"/>
                </a:solidFill>
              </a:rPr>
              <a:t>을 초기에 줄일 수 있으나 유효한 </a:t>
            </a:r>
            <a:r>
              <a:rPr lang="en-US" altLang="ko-KR" sz="1200" b="1" spc="-20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spc="-20" dirty="0" smtClean="0">
                <a:solidFill>
                  <a:schemeClr val="tx1"/>
                </a:solidFill>
              </a:rPr>
              <a:t>를 학습하지 못하면 학습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실패로 이어짐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많은 논문에서는 입력 데이터와 가까운 초반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 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상대적으로 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Kernel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사용하여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입력 데이터로 부터 거시적인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를 추출하려함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.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 통상적으로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7x7, 5x5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를 주로 많이 사용함</a:t>
            </a:r>
            <a:endParaRPr lang="en-US" altLang="ko-KR" sz="1200" b="1" spc="-6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70" dirty="0" smtClean="0">
                <a:solidFill>
                  <a:schemeClr val="tx1"/>
                </a:solidFill>
              </a:rPr>
              <a:t>CNN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학습 시 매우 큰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를 사용할 경우 메모리 사용량이 크게 늘어남</a:t>
            </a:r>
            <a:endParaRPr lang="en-US" altLang="ko-KR" sz="1400" b="1" spc="-7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7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은 입력 데이터의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50 ~ 70%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 커버하는 압축된 데이터를 하나로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묶어놓은 구조일 뿐 각각 이미지 영역 간의 의미있는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관계성을 반영하지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못함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 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→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Contextual Information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추출하는데에 있어 한계가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단순히 구조적으로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Global Feature Vector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일 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Contextual 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내포하지 않음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b="1" spc="-6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CNN Example 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864" y="1896178"/>
            <a:ext cx="1958981" cy="1430131"/>
          </a:xfrm>
          <a:prstGeom prst="rect">
            <a:avLst/>
          </a:prstGeom>
        </p:spPr>
      </p:pic>
      <p:pic>
        <p:nvPicPr>
          <p:cNvPr id="5" name="Picture 4" descr="CNN Example 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235" y="3941694"/>
            <a:ext cx="3547165" cy="1995281"/>
          </a:xfrm>
          <a:prstGeom prst="rect">
            <a:avLst/>
          </a:prstGeom>
        </p:spPr>
      </p:pic>
      <p:pic>
        <p:nvPicPr>
          <p:cNvPr id="6" name="Picture 5" descr="CNN Example 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8377" y="1897037"/>
            <a:ext cx="1444457" cy="164192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42087" y="6132446"/>
            <a:ext cx="4240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A Comprehensive Guide to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Neural Networks — the ELI5 way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https://towardsdatascience.com/a-comprehensive-guide-to-convolutional-neural-networks-the-eli5-way-3bd2b1164a53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18932" y="3330976"/>
            <a:ext cx="1878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2D Convolution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연산 예시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40272" y="5675247"/>
            <a:ext cx="1878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Channel Kernel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연산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82201" y="3474406"/>
            <a:ext cx="1878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CNN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입출력 구조</a:t>
            </a:r>
            <a:endParaRPr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Convolutional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Neural Network (CNN) – 1, 2, 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차원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현재까지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차원 이미지 구조의 데이터에서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 Extraction 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로서 활발히 사용되고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초기에는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3 Channel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이미지 데이터에 특화된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차원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Convolution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만 있었으나 현재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1, 2, 3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차원의 다양한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Convolution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연산이 존재함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연산 소모를 줄이기 위해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Kernel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내부에 빈 공간을 넣어 사용하는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Atrous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기존에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FCN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담당하던 연산 또는 차원 축소를 위해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 x 1 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적극 활용되고 있음 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(※ 1x1 CNN</a:t>
            </a:r>
            <a:r>
              <a:rPr lang="ko-KR" altLang="en-US" sz="1400" b="1" spc="-40" dirty="0" smtClean="0">
                <a:solidFill>
                  <a:srgbClr val="00B050"/>
                </a:solidFill>
              </a:rPr>
              <a:t>이 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FCN</a:t>
            </a:r>
            <a:r>
              <a:rPr lang="ko-KR" altLang="en-US" sz="1400" b="1" spc="-40" dirty="0" smtClean="0">
                <a:solidFill>
                  <a:srgbClr val="00B050"/>
                </a:solidFill>
              </a:rPr>
              <a:t>의 대체재로 자주 사용됨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56640" y="3281680"/>
          <a:ext cx="10627361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1639"/>
                <a:gridCol w="5644241"/>
                <a:gridCol w="4221481"/>
              </a:tblGrid>
              <a:tr h="81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 x N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구조의 데이터에 대해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</a:t>
                      </a:r>
                      <a:endParaRPr lang="en-US" altLang="ko-KR" sz="12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구조의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Kernel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 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1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구조의 입력 데이터에서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추출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8107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 x N x M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구조의 데이터에 대해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</a:t>
                      </a:r>
                      <a:endParaRPr lang="en-US" altLang="ko-KR" sz="12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구조의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Kernel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주로 이미지 형태의 데이터에서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추출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  <a:tr h="13045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 x C x N x M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구조의 데이터에 대해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적용</a:t>
                      </a:r>
                      <a:endParaRPr lang="en-US" altLang="ko-KR" sz="12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차원 구조의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CNN Kernel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학습</a:t>
                      </a:r>
                      <a:endParaRPr lang="en-US" altLang="ko-KR" sz="1200" b="1" spc="-40" dirty="0" smtClean="0">
                        <a:solidFill>
                          <a:schemeClr val="tx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RNN, LSTM, GRU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유사하게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Time-series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데이터에 대해 적용하나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구조적인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 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뿐만 아니라 시간적인 </a:t>
                      </a:r>
                      <a:r>
                        <a:rPr lang="en-US" altLang="ko-KR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Feature</a:t>
                      </a:r>
                      <a:r>
                        <a:rPr lang="ko-KR" altLang="en-US" sz="1200" b="1" spc="-40" dirty="0" smtClean="0">
                          <a:solidFill>
                            <a:schemeClr val="tx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를 추가로 추출함</a:t>
                      </a: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Ø"/>
                      </a:pPr>
                      <a:endParaRPr lang="ko-KR" altLang="en-US" sz="1200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11098" y="3325178"/>
            <a:ext cx="2892742" cy="2824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773920" y="5431406"/>
            <a:ext cx="1879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700" b="1" dirty="0" smtClean="0">
                <a:latin typeface="맑은 고딕" pitchFamily="50" charset="-127"/>
                <a:ea typeface="맑은 고딕" pitchFamily="50" charset="-127"/>
              </a:rPr>
              <a:t>: Stack Overflow</a:t>
            </a:r>
          </a:p>
          <a:p>
            <a:pPr algn="ctr"/>
            <a:r>
              <a:rPr lang="en-US" altLang="ko-KR" sz="700" b="1" dirty="0" smtClean="0">
                <a:latin typeface="맑은 고딕" pitchFamily="50" charset="-127"/>
                <a:ea typeface="맑은 고딕" pitchFamily="50" charset="-127"/>
              </a:rPr>
              <a:t>Difference between the input shape for a 1D CNN, 2D CNN and 3D CNN</a:t>
            </a:r>
            <a:endParaRPr lang="en-US" sz="7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7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https://stackoverflow.com/questions/66220774/difference-between-the-input-shape-for-a-1d-cnn-2d-cnn-and-3d-cnn</a:t>
            </a:r>
            <a:endParaRPr lang="ko-KR" altLang="en-US" sz="7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Convolutional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Neural Network (CNN) – 1, 2, 3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차원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Output 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 채널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= 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Kernel = 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가지의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추출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이미지의 구조적인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추출하기 때문에 사용되는 입력 데이터에 뚜렷한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및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Pattern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있어야 효과적임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입력 데이터의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및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Pattern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존재 유무가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학습 성공에 크게 영향을 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(※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좋은 데이터셋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= Task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의 </a:t>
            </a:r>
            <a:r>
              <a:rPr lang="en-US" altLang="ko-KR" sz="1200" b="1" spc="-40" dirty="0" err="1" smtClean="0">
                <a:solidFill>
                  <a:srgbClr val="00B050"/>
                </a:solidFill>
              </a:rPr>
              <a:t>Groundtruth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에 직접 연결되는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Feature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및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Pattern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이 입력 데이터에 뚜렷하고 쉽게 분간될 수 있게 나타나는 데이터셋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)</a:t>
            </a:r>
            <a:endParaRPr lang="en-US" altLang="ko-KR" sz="1400" b="1" spc="-40" dirty="0" smtClean="0">
              <a:solidFill>
                <a:srgbClr val="00B050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입력 데이터에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와 관련있는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또는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Pattern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 매우 적으면 해당 영역을 제외한 다른 영역은 실질적으로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Noise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임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또는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Pattern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매우 적은 입력 데이터에서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Noise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비율이 높기 때문에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Noise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이용해서 학습을 하면서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되는 경향이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5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은 입력 데이터를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로 압축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/Encoding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하는 것이기 때문에 너무 과도하게 압축된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Output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을 만들어낼 경우 정보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손실이 발생할 수 있음 →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초래 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8" y="1984163"/>
            <a:ext cx="7375389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Transposed CNN (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UpConvolution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Deconvolution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 – CNN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역방향 연산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Convolution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연산에 기반한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Decoding Layer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입력 데이터를 압축하는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반대로 입력 데이터를 확장함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50" dirty="0" smtClean="0">
                <a:solidFill>
                  <a:schemeClr val="tx1"/>
                </a:solidFill>
              </a:rPr>
              <a:t>Convolution 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연산 시 사용하는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Weight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를 학습하며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이를 이용하여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입력 데이터를 확장함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50" dirty="0" smtClean="0">
                <a:solidFill>
                  <a:schemeClr val="tx1"/>
                </a:solidFill>
              </a:rPr>
              <a:t>입력 데이터에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1:1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로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Kernel / Window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에 곱한 후 결과를 합하여 확장된 출력값을 만듬</a:t>
            </a:r>
            <a:endParaRPr lang="en-US" altLang="ko-KR" sz="1400" b="1" spc="-5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50" dirty="0" smtClean="0">
                <a:solidFill>
                  <a:schemeClr val="tx1"/>
                </a:solidFill>
              </a:rPr>
              <a:t>Transposed CNN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은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개의 입력값으로부터 어떤 형태로 목표값을 확장하여 복원할지를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집중하여 학습함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4" name="Picture 3" descr="Transposed CNN Example 1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701" y="1946691"/>
            <a:ext cx="3678307" cy="2021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56104" y="3892829"/>
            <a:ext cx="344114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Transposed CNN</a:t>
            </a:r>
          </a:p>
          <a:p>
            <a:pPr algn="ctr"/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Transposed Convolutions explained with… MS Excel!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https://medium.com/apache-mxnet/transposed-convolutions-explained-with-ms-excel-52d13030c7e8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75212" y="4708318"/>
            <a:ext cx="3504371" cy="160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989373" y="6337858"/>
            <a:ext cx="392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Dive into Deep Learning – Transposed Convolution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https://d2l.ai/chapter_computer-vision/transposed-conv.html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441649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Transposed CNN (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UpConvolution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Deconvolution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) – CNN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역방향 연산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80" dirty="0" smtClean="0">
                <a:solidFill>
                  <a:schemeClr val="tx1"/>
                </a:solidFill>
              </a:rPr>
              <a:t>수직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수평 방향으로만 연산을 수행하기 때문에 대각선형 및 곡선형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Edge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에 대해서 학습이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잘 안되는 경향이 있음 →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Transposed CNN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연산의 구조적 한계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상대적으로 과도하게 큰 크기의 데이터를 만들어내려고 할 경우 학습 실패 또는 왜곡된 정보가 포함된 출력을 만들어냄 → 차원 확장에 의한 정보 왜곡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입력 데이터로부터 복원 또는 확장하는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주로 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(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ex : Super Resolution, Segmentation, Reconstruction)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Encoder – Decoder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구조의 네트워크를 설계할 때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Encoder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사용될 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Counterpart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Transposed 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Decoder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사용함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(ex : U-Net,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AutoEncoder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110" dirty="0" smtClean="0">
                <a:solidFill>
                  <a:schemeClr val="tx1"/>
                </a:solidFill>
              </a:rPr>
              <a:t>만약 입력 데이터가 너무 작거나 과도하게 압축된 경우 너무 적은 정보만 가지고 큰 데이터를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만들게 되면서 학습 실패로 이어짐 →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Checkerboard Artifact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현상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47231" y="4457148"/>
            <a:ext cx="3606181" cy="165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7894403" y="6158943"/>
            <a:ext cx="39220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Checkerboard Artifact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현상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Deconvolution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and Checkerboard Artifacts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https://distill.pub/2016/deconv-checkerboard/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461238" y="1883120"/>
            <a:ext cx="2975388" cy="204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7945204" y="3868793"/>
            <a:ext cx="42467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U-Net (Encoder–Decoder)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구조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U-Net: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Networks for Biomedical Image Segmentation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https://arxiv.org/pdf/1505.04597.pdf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621803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Batch Normalization Layer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안정화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특정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출력값을 평균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0,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표준편차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로 정규화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작동 방식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80" dirty="0" smtClean="0">
                <a:solidFill>
                  <a:schemeClr val="tx1"/>
                </a:solidFill>
              </a:rPr>
              <a:t>각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별 출력값에 대해 정규화를 적용하기 위해 매 </a:t>
            </a:r>
            <a:r>
              <a:rPr lang="en-US" altLang="ko-KR" sz="1400" b="1" spc="-80" dirty="0" smtClean="0">
                <a:solidFill>
                  <a:schemeClr val="tx1"/>
                </a:solidFill>
              </a:rPr>
              <a:t>Batch</a:t>
            </a:r>
            <a:r>
              <a:rPr lang="ko-KR" altLang="en-US" sz="1400" b="1" spc="-80" dirty="0" smtClean="0">
                <a:solidFill>
                  <a:schemeClr val="tx1"/>
                </a:solidFill>
              </a:rPr>
              <a:t>별로 입력되는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데이터의 평균과 표준편차를 누적 기록하여 평균과 표준편차를 학습하는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Running Mean, Running Std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방식을 적용함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Training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모드에서 다른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들과 달리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Descent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이용하여 </a:t>
            </a:r>
            <a:r>
              <a:rPr lang="ko-KR" altLang="en-US" sz="1400" b="1" spc="-110" dirty="0" smtClean="0">
                <a:solidFill>
                  <a:schemeClr val="tx1"/>
                </a:solidFill>
              </a:rPr>
              <a:t>학습하는 것이 아닌 전체적인 추이를 수집하여 표준과 표준편차를 학습함</a:t>
            </a:r>
            <a:endParaRPr lang="en-US" altLang="ko-KR" sz="1400" b="1" spc="-11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60" dirty="0" smtClean="0">
                <a:solidFill>
                  <a:schemeClr val="tx1"/>
                </a:solidFill>
              </a:rPr>
              <a:t>Inference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 모드에서는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Training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모드에서 학습한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Running Mean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Std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를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그대로 사용함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89199" y="3039878"/>
            <a:ext cx="1770767" cy="660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t="3658"/>
          <a:stretch>
            <a:fillRect/>
          </a:stretch>
        </p:blipFill>
        <p:spPr bwMode="auto">
          <a:xfrm>
            <a:off x="7203313" y="1890649"/>
            <a:ext cx="3977776" cy="151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820455" y="3398087"/>
            <a:ext cx="48325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Batch Normalization Layer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내부 구조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Batch Norm Explained Visually — How it works, and why neural networks need it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https://towardsdatascience.com/batch-norm-explained-visually-how-it-works-and-why-neural-networks-need-it-b18919692739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02752" y="4088215"/>
            <a:ext cx="3788397" cy="213589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858002" y="6237458"/>
            <a:ext cx="4832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Batch Normalization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배치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CS231n :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Neural Network for Visual Recognition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http://cs231n.stanford.edu/2016/syllabus.html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8991" y="3674345"/>
            <a:ext cx="5475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Batch Normalization Layer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https://pytorch.org/docs/stable/generated/torch.nn.BatchNorm2d.html#torch.nn.BatchNorm2d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602742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Batch Normalization (BN) Layer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안정화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70" dirty="0" smtClean="0">
                <a:solidFill>
                  <a:schemeClr val="tx1"/>
                </a:solidFill>
              </a:rPr>
              <a:t>각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별 출력값에 대해 정규화를 적용함으로서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Gradient Descent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에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사용되는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Update Weight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의 크기를 동일한 범위와 분포에 들어오게함</a:t>
            </a:r>
            <a:endParaRPr lang="en-US" altLang="ko-KR" sz="1400" b="1" spc="-6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각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적용하여 학습 안정성을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부여함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Descent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만 사용하지 않을 뿐 학습을 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</a:p>
          <a:p>
            <a:pPr marL="808038" lvl="2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Batch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마다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Running Mean, Std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누적 집계하여 업데이트하는 구조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학습 데이터셋에서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Mean, Std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일관적이지 않거나 패턴이 없다면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Batch Norm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 제대로 학습되지 않아 오히려 네트워크 전반에 혼란이 가중됨 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또한 메모리를 소모하기에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On-Device AI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구현에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부담됨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학습 안정화 확보를 위해 거의 모든 연구에서 항상 사용함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100" dirty="0" smtClean="0">
                <a:solidFill>
                  <a:schemeClr val="tx1"/>
                </a:solidFill>
              </a:rPr>
              <a:t>매 </a:t>
            </a:r>
            <a:r>
              <a:rPr lang="en-US" altLang="ko-KR" sz="1400" b="1" spc="-10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100" dirty="0" smtClean="0">
                <a:solidFill>
                  <a:schemeClr val="tx1"/>
                </a:solidFill>
              </a:rPr>
              <a:t>마다 </a:t>
            </a:r>
            <a:r>
              <a:rPr lang="en-US" altLang="ko-KR" sz="1400" b="1" spc="-100" dirty="0" smtClean="0">
                <a:solidFill>
                  <a:schemeClr val="tx1"/>
                </a:solidFill>
              </a:rPr>
              <a:t>BN</a:t>
            </a:r>
            <a:r>
              <a:rPr lang="ko-KR" altLang="en-US" sz="1400" b="1" spc="-100" dirty="0" smtClean="0">
                <a:solidFill>
                  <a:schemeClr val="tx1"/>
                </a:solidFill>
              </a:rPr>
              <a:t>을 배치하나 상황에 따라 몇 </a:t>
            </a:r>
            <a:r>
              <a:rPr lang="en-US" altLang="ko-KR" sz="1400" b="1" spc="-100" dirty="0" smtClean="0">
                <a:solidFill>
                  <a:schemeClr val="tx1"/>
                </a:solidFill>
              </a:rPr>
              <a:t>Layer </a:t>
            </a:r>
            <a:r>
              <a:rPr lang="ko-KR" altLang="en-US" sz="1400" b="1" spc="-100" dirty="0" smtClean="0">
                <a:solidFill>
                  <a:schemeClr val="tx1"/>
                </a:solidFill>
              </a:rPr>
              <a:t>씩 건너뛰면서 적용함</a:t>
            </a:r>
            <a:endParaRPr lang="en-US" altLang="ko-KR" sz="1400" b="1" spc="-10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90" dirty="0" smtClean="0">
                <a:solidFill>
                  <a:schemeClr val="tx1"/>
                </a:solidFill>
              </a:rPr>
              <a:t>임베디드 환경의 메모리 수용량을 고려하여 </a:t>
            </a:r>
            <a:r>
              <a:rPr lang="en-US" altLang="ko-KR" sz="1400" b="1" spc="-90" dirty="0" smtClean="0">
                <a:solidFill>
                  <a:schemeClr val="tx1"/>
                </a:solidFill>
              </a:rPr>
              <a:t>BN</a:t>
            </a:r>
            <a:r>
              <a:rPr lang="ko-KR" altLang="en-US" sz="1400" b="1" spc="-90" dirty="0" smtClean="0">
                <a:solidFill>
                  <a:schemeClr val="tx1"/>
                </a:solidFill>
              </a:rPr>
              <a:t>을 제외하는 경우도 많음</a:t>
            </a:r>
            <a:endParaRPr lang="en-US" altLang="ko-KR" sz="1400" b="1" spc="-90" dirty="0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46476" y="1989637"/>
            <a:ext cx="3027541" cy="1946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/>
          <a:srcRect b="30009"/>
          <a:stretch>
            <a:fillRect/>
          </a:stretch>
        </p:blipFill>
        <p:spPr bwMode="auto">
          <a:xfrm>
            <a:off x="6638897" y="4496003"/>
            <a:ext cx="5168789" cy="176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6833708" y="3954678"/>
            <a:ext cx="4832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Batch Normalization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입출력 데이터 분포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Batch Normalization… or not?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https://medium.com/@monadsblog/batch-normalization-or-not-e5d3fea97e3f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75673" y="6271599"/>
            <a:ext cx="4832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Batch Normalization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유무에 따른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Gradient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크기 분포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Histogram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Batch Normalization (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NeurIPS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2018)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https://papers.nips.cc/paper/2018/file/36072923bfc3cf47745d704feb489480-Paper.pdf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6637684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60" dirty="0" smtClean="0">
                <a:solidFill>
                  <a:schemeClr val="tx1"/>
                </a:solidFill>
              </a:rPr>
              <a:t>Time-Series (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시계열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데이터를 입력받아 순차적으로 데이터를 처리하는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Layer</a:t>
            </a:r>
          </a:p>
          <a:p>
            <a:pPr marL="501800" lvl="1" indent="-1778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rgbClr val="00B050"/>
                </a:solidFill>
              </a:rPr>
              <a:t>   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 (※ </a:t>
            </a:r>
            <a:r>
              <a:rPr lang="ko-KR" altLang="en-US" sz="1400" b="1" spc="-40" dirty="0" smtClean="0">
                <a:solidFill>
                  <a:srgbClr val="00B050"/>
                </a:solidFill>
              </a:rPr>
              <a:t>피드백 구조가 아닌 순차적 데이터 흐름 구조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)</a:t>
            </a: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입출력 데이터의 구조에 따라 작동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•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학습 방식이 달라짐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One-to-One : 1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Input → 1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Output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One-to-Many : 1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Input → 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Output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Many-to-One : 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Input → 1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Output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Many-to-Many (Seq2Seq) : 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Input → 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Output</a:t>
            </a:r>
          </a:p>
          <a:p>
            <a:pPr marL="177800" indent="-1778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종류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err="1" smtClean="0">
                <a:solidFill>
                  <a:schemeClr val="tx1"/>
                </a:solidFill>
              </a:rPr>
              <a:t>Uni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-Directional RNN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단방향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RNN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Forward Pass / Backward Pass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 시 데이터 흐름이 한 방향으로만 향하는 구조의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무조건 다음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있는 데이터들과의 상호 연결성을 만들 수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Bi-Directional RNN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양방향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RNN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Forward Pass / Backward Pass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시 데이터 흐름이 양방향으로 흐르는 구조의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</a:t>
            </a:r>
          </a:p>
          <a:p>
            <a:pPr marL="808038" lvl="2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앞뒤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데이터들과 상호 연결성을 만들 수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02880" y="3323592"/>
            <a:ext cx="3561080" cy="1140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139833" y="4478359"/>
            <a:ext cx="4832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RNN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계열 작동 매커니즘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The Unreasonable Effectiveness of Recurrent Neural Networks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https://karpathy.github.io/2015/05/21/rnn-effectiveness/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Google Shape;126;p3" descr="An unrolled recurrent neural network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2880" y="1932152"/>
            <a:ext cx="3215640" cy="87708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7017913" y="2796879"/>
            <a:ext cx="48325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Unrolled Recurrent Neural Network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549173" y="5081905"/>
            <a:ext cx="2196550" cy="142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797415" y="5004985"/>
            <a:ext cx="1795145" cy="1493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7944141" y="6510179"/>
            <a:ext cx="143981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Uni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-Directional RNN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950741" y="6500614"/>
            <a:ext cx="13500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Bi-Directional RNN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8" y="1984163"/>
            <a:ext cx="1123442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내부 구조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Input (X</a:t>
            </a:r>
            <a:r>
              <a:rPr lang="en-US" altLang="ko-KR" sz="1400" b="1" baseline="-25000" dirty="0" smtClean="0">
                <a:solidFill>
                  <a:schemeClr val="tx1"/>
                </a:solidFill>
              </a:rPr>
              <a:t>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: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별로 입력되는 데이터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Hidden State (H</a:t>
            </a:r>
            <a:r>
              <a:rPr lang="en-US" altLang="ko-KR" sz="1400" b="1" baseline="-25000" dirty="0" smtClean="0">
                <a:solidFill>
                  <a:schemeClr val="tx1"/>
                </a:solidFill>
              </a:rPr>
              <a:t>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이전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RNN Cell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Output =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이전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 현재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RNN Cell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전달하는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Output</a:t>
            </a: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Hidden State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Input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 합쳐져서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Tanh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와 같은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Non-Linear Activation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함수를 거쳐서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Output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 나옴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현재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 나온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RNN Cell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Output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 다음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RNN Cell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그대로 순차적으로 반복적으로 넘어감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1988" y="3880803"/>
            <a:ext cx="5534025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4912360" y="4348480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이전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endParaRPr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Hidden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State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04360" y="546100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endParaRPr lang="en-US" altLang="ko-KR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입력 데이터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48960" y="4734560"/>
            <a:ext cx="477520" cy="54356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07121" y="5750560"/>
            <a:ext cx="3246120" cy="5539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현재 </a:t>
            </a:r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입력 데이터가 이전 </a:t>
            </a:r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Hidden State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와 합쳐진 후 </a:t>
            </a:r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Tanh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를 거쳐서 다음 </a:t>
            </a:r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의 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로 넘어감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4" name="Elbow Connector 13"/>
          <p:cNvCxnSpPr>
            <a:stCxn id="11" idx="2"/>
            <a:endCxn id="12" idx="1"/>
          </p:cNvCxnSpPr>
          <p:nvPr/>
        </p:nvCxnSpPr>
        <p:spPr>
          <a:xfrm rot="16200000" flipH="1">
            <a:off x="6922701" y="4243138"/>
            <a:ext cx="749439" cy="2819401"/>
          </a:xfrm>
          <a:prstGeom prst="bentConnector2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2971800" y="6315055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spc="-30" dirty="0" smtClean="0"/>
              <a:t>딥러닝 학습 전략 수립 개요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 전략 수립에 필요한 사항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Dataset Generation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에 대해 적합한 학습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데이터셋을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선정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•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생성하는 것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Preprocessing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안정적인 학습을 유도하기 위해 주어진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Input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Normalization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을 적용하는 것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20" dirty="0" smtClean="0">
                <a:solidFill>
                  <a:schemeClr val="tx1"/>
                </a:solidFill>
              </a:rPr>
              <a:t>Loss Function Selection and Design : 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목표 </a:t>
            </a:r>
            <a:r>
              <a:rPr lang="en-US" altLang="ko-KR" sz="1600" b="1" spc="-20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를 적합하게 표현할 수 있는 </a:t>
            </a:r>
            <a:r>
              <a:rPr lang="en-US" altLang="ko-KR" sz="1600" b="1" spc="-20" dirty="0" smtClean="0">
                <a:solidFill>
                  <a:schemeClr val="tx1"/>
                </a:solidFill>
              </a:rPr>
              <a:t>Loss Function 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선택 또는 설계</a:t>
            </a:r>
            <a:endParaRPr lang="en-US" altLang="ko-KR" sz="1600" b="1" spc="-2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20" dirty="0" smtClean="0">
                <a:solidFill>
                  <a:schemeClr val="tx1"/>
                </a:solidFill>
              </a:rPr>
              <a:t>Training Pipeline Design : 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학습을 위한 </a:t>
            </a:r>
            <a:r>
              <a:rPr lang="en-US" altLang="ko-KR" sz="1600" b="1" spc="-20" dirty="0" smtClean="0">
                <a:solidFill>
                  <a:schemeClr val="tx1"/>
                </a:solidFill>
              </a:rPr>
              <a:t>Input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과 </a:t>
            </a:r>
            <a:r>
              <a:rPr lang="en-US" altLang="ko-KR" sz="1600" b="1" spc="-20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sz="1600" b="1" spc="-2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데이터를 제공해줄 수 있는 </a:t>
            </a:r>
            <a:r>
              <a:rPr lang="en-US" altLang="ko-KR" sz="1600" b="1" spc="-20" dirty="0" err="1" smtClean="0">
                <a:solidFill>
                  <a:schemeClr val="tx1"/>
                </a:solidFill>
              </a:rPr>
              <a:t>Dataloader</a:t>
            </a:r>
            <a:r>
              <a:rPr lang="ko-KR" altLang="en-US" sz="1600" b="1" spc="-20" dirty="0" smtClean="0">
                <a:solidFill>
                  <a:schemeClr val="tx1"/>
                </a:solidFill>
              </a:rPr>
              <a:t>와 학습 과정 구현</a:t>
            </a:r>
            <a:endParaRPr lang="en-US" altLang="ko-KR" sz="1600" b="1" spc="-2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Deep Learning Network Design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목표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수행에 적합한 구조의 딥러닝 네트워크 설계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Optimizer Selection &amp; Learning Rate Scheduling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수렴에 적합한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Optimizer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Learning Rate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조절 방법 선정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Post Processing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네트워크의 출력의 정확도를 추가 개선하기 위한 후처리 작업 진행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35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6637684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Time-Series Data Shape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구조의 입출력 데이터를 사용해야함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Input Data Shape : ( T ,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단일 데이터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Shape )</a:t>
            </a: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   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(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ex : Time-Series 3 Channel Image : ( T , 3 , Width , Height ) )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Output Data Shape : ( T , Embedding Shape )</a:t>
            </a:r>
          </a:p>
          <a:p>
            <a:pPr marL="771800" lvl="2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  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( ex : Time-Series 1 x N Latent Vector : ( T , N ) )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데이터셋 생성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: Time-Series Padding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은 유동적인 구조의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아님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Time-Series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길이가 증가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감소하는 것에 따라 자동으로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개수가 증가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감소하면서 학습하거나 추론하지 않음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고정된 길이의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데이터를 처리하도록 설계됨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학습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추론 시 제일 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데이터를 기준으로 모든 데이터의 길이를 맞춰줘야함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이를 위해서 다른 데이터에서 비어있는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만큼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Zero Padding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적용해야함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201032" y="3671083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9008890" y="5728802"/>
            <a:ext cx="873733" cy="362227"/>
            <a:chOff x="9080857" y="6376502"/>
            <a:chExt cx="873733" cy="362227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31" name="Rectangle 30"/>
            <p:cNvSpPr/>
            <p:nvPr/>
          </p:nvSpPr>
          <p:spPr>
            <a:xfrm>
              <a:off x="9080857" y="6557616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131657" y="6506816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182457" y="6460433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255344" y="6414050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319396" y="6376502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7274147" y="3134157"/>
            <a:ext cx="635194" cy="181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Rectangle 37"/>
          <p:cNvSpPr/>
          <p:nvPr/>
        </p:nvSpPr>
        <p:spPr>
          <a:xfrm>
            <a:off x="8226095" y="3140782"/>
            <a:ext cx="635194" cy="181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Rectangle 38"/>
          <p:cNvSpPr/>
          <p:nvPr/>
        </p:nvSpPr>
        <p:spPr>
          <a:xfrm>
            <a:off x="9160921" y="3143358"/>
            <a:ext cx="635194" cy="181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Rectangle 39"/>
          <p:cNvSpPr/>
          <p:nvPr/>
        </p:nvSpPr>
        <p:spPr>
          <a:xfrm>
            <a:off x="10123784" y="3141334"/>
            <a:ext cx="635194" cy="181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11062971" y="3134157"/>
            <a:ext cx="635194" cy="1811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Table 42"/>
          <p:cNvGraphicFramePr>
            <a:graphicFrameLocks noGrp="1"/>
          </p:cNvGraphicFramePr>
          <p:nvPr/>
        </p:nvGraphicFramePr>
        <p:xfrm>
          <a:off x="7098749" y="1974206"/>
          <a:ext cx="4700105" cy="4200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021"/>
                <a:gridCol w="940021"/>
                <a:gridCol w="940021"/>
                <a:gridCol w="940021"/>
                <a:gridCol w="940021"/>
              </a:tblGrid>
              <a:tr h="4200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Hello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World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!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Deep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Learning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4" name="Rectangle 43"/>
          <p:cNvSpPr/>
          <p:nvPr/>
        </p:nvSpPr>
        <p:spPr>
          <a:xfrm>
            <a:off x="8148909" y="3668874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9082840" y="3666666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0048040" y="3666941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0986736" y="3666666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9060979" y="2542298"/>
            <a:ext cx="873733" cy="362227"/>
            <a:chOff x="9080857" y="6376502"/>
            <a:chExt cx="873733" cy="36222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9" name="Rectangle 48"/>
            <p:cNvSpPr/>
            <p:nvPr/>
          </p:nvSpPr>
          <p:spPr>
            <a:xfrm>
              <a:off x="9080857" y="6557616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9131657" y="6506816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9182457" y="6460433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9255344" y="6414050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9319396" y="6376502"/>
              <a:ext cx="635194" cy="181113"/>
            </a:xfrm>
            <a:prstGeom prst="rect">
              <a:avLst/>
            </a:prstGeom>
            <a:grp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7202690" y="4428666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8147920" y="4426457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9079736" y="4424249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046524" y="4424523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10986808" y="4424249"/>
            <a:ext cx="790029" cy="574030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RNN Cell</a:t>
            </a:r>
            <a:endParaRPr lang="ko-KR" altLang="en-US" sz="1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7281667" y="5300887"/>
            <a:ext cx="635194" cy="1811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Rectangle 64"/>
          <p:cNvSpPr/>
          <p:nvPr/>
        </p:nvSpPr>
        <p:spPr>
          <a:xfrm>
            <a:off x="8228851" y="5307512"/>
            <a:ext cx="635194" cy="1811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Rectangle 65"/>
          <p:cNvSpPr/>
          <p:nvPr/>
        </p:nvSpPr>
        <p:spPr>
          <a:xfrm>
            <a:off x="9160501" y="5318556"/>
            <a:ext cx="635194" cy="1811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Rectangle 66"/>
          <p:cNvSpPr/>
          <p:nvPr/>
        </p:nvSpPr>
        <p:spPr>
          <a:xfrm>
            <a:off x="10124952" y="5320766"/>
            <a:ext cx="635194" cy="1811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Rectangle 67"/>
          <p:cNvSpPr/>
          <p:nvPr/>
        </p:nvSpPr>
        <p:spPr>
          <a:xfrm>
            <a:off x="11064139" y="5300887"/>
            <a:ext cx="635194" cy="18111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9" name="Table 68"/>
          <p:cNvGraphicFramePr>
            <a:graphicFrameLocks noGrp="1"/>
          </p:cNvGraphicFramePr>
          <p:nvPr/>
        </p:nvGraphicFramePr>
        <p:xfrm>
          <a:off x="7104456" y="6202828"/>
          <a:ext cx="4700105" cy="5408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40021"/>
                <a:gridCol w="940021"/>
                <a:gridCol w="940021"/>
                <a:gridCol w="940021"/>
                <a:gridCol w="940021"/>
              </a:tblGrid>
              <a:tr h="5408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세상이여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>
                          <a:latin typeface="맑은 고딕" pitchFamily="50" charset="-127"/>
                          <a:ea typeface="맑은 고딕" pitchFamily="50" charset="-127"/>
                        </a:rPr>
                        <a:t>안녕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맑은 고딕" pitchFamily="50" charset="-127"/>
                          <a:ea typeface="맑은 고딕" pitchFamily="50" charset="-127"/>
                        </a:rPr>
                        <a:t>!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smtClean="0">
                          <a:latin typeface="맑은 고딕" pitchFamily="50" charset="-127"/>
                          <a:ea typeface="맑은 고딕" pitchFamily="50" charset="-127"/>
                        </a:rPr>
                        <a:t>딥러닝</a:t>
                      </a:r>
                      <a:endParaRPr lang="ko-KR" altLang="en-US" sz="14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pt-BR" altLang="ko-KR" sz="10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[0, • • •, 0]</a:t>
                      </a:r>
                    </a:p>
                    <a:p>
                      <a:pPr algn="ctr" latinLnBrk="1"/>
                      <a:r>
                        <a:rPr lang="pt-BR" altLang="ko-KR" sz="9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Zero Padding Vector</a:t>
                      </a:r>
                      <a:endParaRPr lang="ko-KR" altLang="en-US" sz="9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>
                    <a:solidFill>
                      <a:srgbClr val="FFCC99"/>
                    </a:solidFill>
                  </a:tcPr>
                </a:tc>
              </a:tr>
            </a:tbl>
          </a:graphicData>
        </a:graphic>
      </p:graphicFrame>
      <p:cxnSp>
        <p:nvCxnSpPr>
          <p:cNvPr id="71" name="Elbow Connector 70"/>
          <p:cNvCxnSpPr>
            <a:stCxn id="49" idx="2"/>
            <a:endCxn id="37" idx="0"/>
          </p:cNvCxnSpPr>
          <p:nvPr/>
        </p:nvCxnSpPr>
        <p:spPr>
          <a:xfrm rot="5400000">
            <a:off x="8370344" y="2125925"/>
            <a:ext cx="229632" cy="17868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49" idx="2"/>
            <a:endCxn id="38" idx="0"/>
          </p:cNvCxnSpPr>
          <p:nvPr/>
        </p:nvCxnSpPr>
        <p:spPr>
          <a:xfrm rot="5400000">
            <a:off x="8843006" y="2605211"/>
            <a:ext cx="236257" cy="8348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lbow Connector 74"/>
          <p:cNvCxnSpPr>
            <a:stCxn id="49" idx="2"/>
            <a:endCxn id="39" idx="0"/>
          </p:cNvCxnSpPr>
          <p:nvPr/>
        </p:nvCxnSpPr>
        <p:spPr>
          <a:xfrm rot="16200000" flipH="1">
            <a:off x="9309131" y="2973970"/>
            <a:ext cx="238833" cy="999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49" idx="2"/>
            <a:endCxn id="40" idx="0"/>
          </p:cNvCxnSpPr>
          <p:nvPr/>
        </p:nvCxnSpPr>
        <p:spPr>
          <a:xfrm rot="16200000" flipH="1">
            <a:off x="9791574" y="2491526"/>
            <a:ext cx="236809" cy="1062805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49" idx="2"/>
            <a:endCxn id="41" idx="0"/>
          </p:cNvCxnSpPr>
          <p:nvPr/>
        </p:nvCxnSpPr>
        <p:spPr>
          <a:xfrm rot="16200000" flipH="1">
            <a:off x="10264756" y="2018345"/>
            <a:ext cx="229632" cy="2001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7" idx="2"/>
            <a:endCxn id="21" idx="0"/>
          </p:cNvCxnSpPr>
          <p:nvPr/>
        </p:nvCxnSpPr>
        <p:spPr>
          <a:xfrm rot="16200000" flipH="1">
            <a:off x="7415989" y="3491024"/>
            <a:ext cx="355813" cy="43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21" idx="2"/>
            <a:endCxn id="59" idx="0"/>
          </p:cNvCxnSpPr>
          <p:nvPr/>
        </p:nvCxnSpPr>
        <p:spPr>
          <a:xfrm rot="16200000" flipH="1">
            <a:off x="7505100" y="4336060"/>
            <a:ext cx="183553" cy="16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3"/>
            <a:endCxn id="44" idx="1"/>
          </p:cNvCxnSpPr>
          <p:nvPr/>
        </p:nvCxnSpPr>
        <p:spPr>
          <a:xfrm flipV="1">
            <a:off x="7991061" y="3955889"/>
            <a:ext cx="157848" cy="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44" idx="3"/>
            <a:endCxn id="45" idx="1"/>
          </p:cNvCxnSpPr>
          <p:nvPr/>
        </p:nvCxnSpPr>
        <p:spPr>
          <a:xfrm flipV="1">
            <a:off x="8938938" y="3953681"/>
            <a:ext cx="143902" cy="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45" idx="3"/>
            <a:endCxn id="46" idx="1"/>
          </p:cNvCxnSpPr>
          <p:nvPr/>
        </p:nvCxnSpPr>
        <p:spPr>
          <a:xfrm>
            <a:off x="9872869" y="3953681"/>
            <a:ext cx="175171" cy="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46" idx="3"/>
            <a:endCxn id="47" idx="1"/>
          </p:cNvCxnSpPr>
          <p:nvPr/>
        </p:nvCxnSpPr>
        <p:spPr>
          <a:xfrm flipV="1">
            <a:off x="10838069" y="3953681"/>
            <a:ext cx="148667" cy="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44" idx="2"/>
            <a:endCxn id="60" idx="0"/>
          </p:cNvCxnSpPr>
          <p:nvPr/>
        </p:nvCxnSpPr>
        <p:spPr>
          <a:xfrm rot="5400000">
            <a:off x="8451654" y="4334186"/>
            <a:ext cx="183553" cy="98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>
            <a:stCxn id="59" idx="3"/>
            <a:endCxn id="60" idx="1"/>
          </p:cNvCxnSpPr>
          <p:nvPr/>
        </p:nvCxnSpPr>
        <p:spPr>
          <a:xfrm flipV="1">
            <a:off x="7992719" y="4713472"/>
            <a:ext cx="155201" cy="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60" idx="3"/>
            <a:endCxn id="61" idx="1"/>
          </p:cNvCxnSpPr>
          <p:nvPr/>
        </p:nvCxnSpPr>
        <p:spPr>
          <a:xfrm flipV="1">
            <a:off x="8937949" y="4711264"/>
            <a:ext cx="141787" cy="22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>
            <a:stCxn id="61" idx="3"/>
            <a:endCxn id="62" idx="1"/>
          </p:cNvCxnSpPr>
          <p:nvPr/>
        </p:nvCxnSpPr>
        <p:spPr>
          <a:xfrm>
            <a:off x="9869765" y="4711264"/>
            <a:ext cx="176759" cy="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62" idx="3"/>
            <a:endCxn id="63" idx="1"/>
          </p:cNvCxnSpPr>
          <p:nvPr/>
        </p:nvCxnSpPr>
        <p:spPr>
          <a:xfrm flipV="1">
            <a:off x="10836553" y="4711264"/>
            <a:ext cx="150255" cy="2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45" idx="2"/>
            <a:endCxn id="61" idx="0"/>
          </p:cNvCxnSpPr>
          <p:nvPr/>
        </p:nvCxnSpPr>
        <p:spPr>
          <a:xfrm rot="5400000">
            <a:off x="9384527" y="4330920"/>
            <a:ext cx="183553" cy="3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46" idx="2"/>
            <a:endCxn id="62" idx="0"/>
          </p:cNvCxnSpPr>
          <p:nvPr/>
        </p:nvCxnSpPr>
        <p:spPr>
          <a:xfrm rot="5400000">
            <a:off x="10350521" y="4331989"/>
            <a:ext cx="183552" cy="15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47" idx="2"/>
            <a:endCxn id="63" idx="0"/>
          </p:cNvCxnSpPr>
          <p:nvPr/>
        </p:nvCxnSpPr>
        <p:spPr>
          <a:xfrm rot="16200000" flipH="1">
            <a:off x="11290011" y="4332436"/>
            <a:ext cx="183553" cy="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38" idx="2"/>
            <a:endCxn id="44" idx="0"/>
          </p:cNvCxnSpPr>
          <p:nvPr/>
        </p:nvCxnSpPr>
        <p:spPr>
          <a:xfrm rot="16200000" flipH="1">
            <a:off x="8370319" y="3495268"/>
            <a:ext cx="346979" cy="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39" idx="2"/>
            <a:endCxn id="45" idx="0"/>
          </p:cNvCxnSpPr>
          <p:nvPr/>
        </p:nvCxnSpPr>
        <p:spPr>
          <a:xfrm rot="5400000">
            <a:off x="9307090" y="3495237"/>
            <a:ext cx="342195" cy="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stCxn id="40" idx="2"/>
            <a:endCxn id="46" idx="0"/>
          </p:cNvCxnSpPr>
          <p:nvPr/>
        </p:nvCxnSpPr>
        <p:spPr>
          <a:xfrm rot="16200000" flipH="1">
            <a:off x="10269971" y="3493857"/>
            <a:ext cx="344494" cy="16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41" idx="2"/>
            <a:endCxn id="47" idx="0"/>
          </p:cNvCxnSpPr>
          <p:nvPr/>
        </p:nvCxnSpPr>
        <p:spPr>
          <a:xfrm rot="16200000" flipH="1">
            <a:off x="11205461" y="3490376"/>
            <a:ext cx="351396" cy="11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stCxn id="59" idx="2"/>
            <a:endCxn id="64" idx="0"/>
          </p:cNvCxnSpPr>
          <p:nvPr/>
        </p:nvCxnSpPr>
        <p:spPr>
          <a:xfrm rot="16200000" flipH="1">
            <a:off x="7449389" y="5151011"/>
            <a:ext cx="298191" cy="15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60" idx="2"/>
            <a:endCxn id="65" idx="0"/>
          </p:cNvCxnSpPr>
          <p:nvPr/>
        </p:nvCxnSpPr>
        <p:spPr>
          <a:xfrm rot="16200000" flipH="1">
            <a:off x="8391179" y="5152242"/>
            <a:ext cx="307025" cy="35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61" idx="2"/>
            <a:endCxn id="66" idx="0"/>
          </p:cNvCxnSpPr>
          <p:nvPr/>
        </p:nvCxnSpPr>
        <p:spPr>
          <a:xfrm rot="16200000" flipH="1">
            <a:off x="9316286" y="5156743"/>
            <a:ext cx="320277" cy="334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>
            <a:stCxn id="62" idx="2"/>
            <a:endCxn id="67" idx="0"/>
          </p:cNvCxnSpPr>
          <p:nvPr/>
        </p:nvCxnSpPr>
        <p:spPr>
          <a:xfrm rot="16200000" flipH="1">
            <a:off x="10280938" y="5159154"/>
            <a:ext cx="322213" cy="1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>
            <a:stCxn id="63" idx="2"/>
            <a:endCxn id="68" idx="0"/>
          </p:cNvCxnSpPr>
          <p:nvPr/>
        </p:nvCxnSpPr>
        <p:spPr>
          <a:xfrm rot="5400000">
            <a:off x="11230476" y="5149540"/>
            <a:ext cx="302608" cy="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Elbow Connector 152"/>
          <p:cNvCxnSpPr>
            <a:stCxn id="64" idx="2"/>
            <a:endCxn id="35" idx="0"/>
          </p:cNvCxnSpPr>
          <p:nvPr/>
        </p:nvCxnSpPr>
        <p:spPr>
          <a:xfrm rot="16200000" flipH="1">
            <a:off x="8458744" y="4622520"/>
            <a:ext cx="246802" cy="196576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Elbow Connector 155"/>
          <p:cNvCxnSpPr>
            <a:stCxn id="65" idx="2"/>
            <a:endCxn id="35" idx="0"/>
          </p:cNvCxnSpPr>
          <p:nvPr/>
        </p:nvCxnSpPr>
        <p:spPr>
          <a:xfrm rot="16200000" flipH="1">
            <a:off x="8935649" y="5099424"/>
            <a:ext cx="240177" cy="10185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Elbow Connector 158"/>
          <p:cNvCxnSpPr>
            <a:stCxn id="66" idx="2"/>
            <a:endCxn id="35" idx="0"/>
          </p:cNvCxnSpPr>
          <p:nvPr/>
        </p:nvCxnSpPr>
        <p:spPr>
          <a:xfrm rot="16200000" flipH="1">
            <a:off x="9406996" y="5570771"/>
            <a:ext cx="229133" cy="86928"/>
          </a:xfrm>
          <a:prstGeom prst="bentConnector3">
            <a:avLst>
              <a:gd name="adj1" fmla="val 465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Elbow Connector 161"/>
          <p:cNvCxnSpPr>
            <a:stCxn id="67" idx="2"/>
            <a:endCxn id="35" idx="0"/>
          </p:cNvCxnSpPr>
          <p:nvPr/>
        </p:nvCxnSpPr>
        <p:spPr>
          <a:xfrm rot="5400000">
            <a:off x="9890327" y="5176579"/>
            <a:ext cx="226923" cy="877523"/>
          </a:xfrm>
          <a:prstGeom prst="bentConnector3">
            <a:avLst>
              <a:gd name="adj1" fmla="val 4510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Elbow Connector 166"/>
          <p:cNvCxnSpPr>
            <a:stCxn id="68" idx="2"/>
            <a:endCxn id="35" idx="0"/>
          </p:cNvCxnSpPr>
          <p:nvPr/>
        </p:nvCxnSpPr>
        <p:spPr>
          <a:xfrm rot="5400000">
            <a:off x="10349980" y="4697046"/>
            <a:ext cx="246802" cy="181671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TextBox 169"/>
          <p:cNvSpPr txBox="1"/>
          <p:nvPr/>
        </p:nvSpPr>
        <p:spPr>
          <a:xfrm>
            <a:off x="9992659" y="255052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: 5 / Embedding : 1 x N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Input Data Shape : ( T , N 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9983694" y="5741960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5 / Embedding : 1 x N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Output Data Shape : ( T , N 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34314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Long Term Dependency Problem : Recurrent • Sequential Layer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계열의 구조적 한계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입력 데이터 사이의 길이가 길어질 수록 상호 연결성을 못 만들어내는 문제점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무조건 순차적으로 데이터가 흐르면서 추론을 하기 때문에 각각의 입력은 앞뒤로 강한 연결성을 만들 수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100" dirty="0" smtClean="0">
                <a:solidFill>
                  <a:schemeClr val="tx1"/>
                </a:solidFill>
              </a:rPr>
              <a:t>매우 먼 위치의 데이터와 연결성을 만들기 위해서는 여러 단계를 </a:t>
            </a:r>
            <a:r>
              <a:rPr lang="en-US" altLang="ko-KR" sz="1200" b="1" spc="-100" dirty="0" smtClean="0">
                <a:solidFill>
                  <a:schemeClr val="tx1"/>
                </a:solidFill>
              </a:rPr>
              <a:t>RNN</a:t>
            </a:r>
            <a:r>
              <a:rPr lang="ko-KR" altLang="en-US" sz="1200" b="1" spc="-100" dirty="0" smtClean="0">
                <a:solidFill>
                  <a:schemeClr val="tx1"/>
                </a:solidFill>
              </a:rPr>
              <a:t>을 거쳐야함</a:t>
            </a:r>
            <a:r>
              <a:rPr lang="en-US" altLang="ko-KR" sz="1200" b="1" spc="-100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spc="-100" dirty="0" smtClean="0">
                <a:solidFill>
                  <a:schemeClr val="tx1"/>
                </a:solidFill>
              </a:rPr>
              <a:t>그러나 이 과정에서 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다른 </a:t>
            </a:r>
            <a:r>
              <a:rPr lang="en-US" altLang="ko-KR" sz="1200" b="1" spc="-8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의 데이터에 대한 정보까지 같이 반영되어야하기에 매우 먼 위치의 데이터와 직접적인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상호 연결성을 만들어낼 수 없음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.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여러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거쳐가면서 정보가 누적이 되면서 과포화됨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 과정에서 특정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 다른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도달하는 전체 정보에서 차지하는 비율이 줄어고 다른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적용할 수 있는 영향력이 줄어들게됨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.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70" dirty="0" smtClean="0">
                <a:solidFill>
                  <a:schemeClr val="tx1"/>
                </a:solidFill>
              </a:rPr>
              <a:t>학습 및 추론 과정에서 입출력의 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가 길어질수록 각 개별 데이터는 앞뒤로만 상호 연결성을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과도하게 만들게되면서 학습 실패 및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Overfitting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으로 이어지게됨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80720" y="1888491"/>
            <a:ext cx="3076892" cy="127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8290560" y="3171428"/>
            <a:ext cx="348488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“ The </a:t>
            </a:r>
            <a:r>
              <a:rPr lang="en-US" sz="1100" b="1" dirty="0" smtClean="0">
                <a:solidFill>
                  <a:srgbClr val="2E75B5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clouds</a:t>
            </a:r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 are in the </a:t>
            </a:r>
            <a:r>
              <a:rPr lang="en-US" sz="1100" b="1" i="1" u="sng" dirty="0" smtClean="0">
                <a:solidFill>
                  <a:srgbClr val="2E75B5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sky</a:t>
            </a:r>
            <a:r>
              <a:rPr lang="en-US" sz="1100" b="1" i="1" dirty="0" smtClean="0">
                <a:solidFill>
                  <a:srgbClr val="2E75B5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 </a:t>
            </a:r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”</a:t>
            </a:r>
          </a:p>
          <a:p>
            <a:pPr marL="0" lvl="1"/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→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시간 격차가 짧은 </a:t>
            </a:r>
            <a:r>
              <a:rPr lang="en-US" altLang="ko-KR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Time-Series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데이터</a:t>
            </a:r>
            <a:endParaRPr lang="en-US" sz="1100" b="1" dirty="0" smtClean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  <a:p>
            <a:pPr marL="0" lvl="1"/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→ cloud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와 </a:t>
            </a:r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sky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간 시간 격차가 크지 않음</a:t>
            </a:r>
            <a:endParaRPr lang="en-US" altLang="ko-KR" sz="1100" b="1" dirty="0" smtClean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  <a:p>
            <a:pPr marL="0" lvl="1"/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→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짧은 단계만 거쳐서 연결성을 만들 수 있음</a:t>
            </a:r>
            <a:endParaRPr lang="en-US" altLang="ko-KR" sz="1100" b="1" dirty="0" smtClean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  <a:p>
            <a:pPr marL="0" lvl="1"/>
            <a:r>
              <a:rPr 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→ 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이전 </a:t>
            </a:r>
            <a:r>
              <a:rPr lang="en-US" altLang="ko-KR" sz="1100" b="1" dirty="0" err="1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Timestep</a:t>
            </a:r>
            <a:r>
              <a:rPr lang="ko-KR" altLang="en-US" sz="1100" b="1" dirty="0" smtClean="0">
                <a:solidFill>
                  <a:schemeClr val="dk1"/>
                </a:solidFill>
                <a:latin typeface="맑은 고딕" pitchFamily="50" charset="-127"/>
                <a:ea typeface="맑은 고딕" pitchFamily="50" charset="-127"/>
                <a:cs typeface="Malgun Gothic"/>
                <a:sym typeface="Malgun Gothic"/>
              </a:rPr>
              <a:t>의 데이터가 많이 반영될 수 있음</a:t>
            </a:r>
            <a:endParaRPr lang="ko-KR" altLang="en-US" sz="1100" b="1" dirty="0">
              <a:solidFill>
                <a:schemeClr val="dk1"/>
              </a:solidFill>
              <a:latin typeface="맑은 고딕" pitchFamily="50" charset="-127"/>
              <a:ea typeface="맑은 고딕" pitchFamily="50" charset="-127"/>
              <a:cs typeface="Malgun Gothic"/>
              <a:sym typeface="Malgun Gothic"/>
            </a:endParaRPr>
          </a:p>
        </p:txBody>
      </p:sp>
      <p:pic>
        <p:nvPicPr>
          <p:cNvPr id="8" name="Google Shape;143;p4" descr="RNN with long-term dependenc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4783" y="4082863"/>
            <a:ext cx="3920977" cy="1230817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8021320" y="5243027"/>
            <a:ext cx="37338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“I grew up in </a:t>
            </a:r>
            <a:r>
              <a:rPr lang="en-US" sz="1100" b="1" dirty="0" smtClean="0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France</a:t>
            </a:r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and want to be a plumber who the best is in the world and I speak fluent </a:t>
            </a:r>
            <a:r>
              <a:rPr lang="en-US" sz="1100" b="1" i="1" u="sng" dirty="0" smtClean="0">
                <a:solidFill>
                  <a:srgbClr val="2E75B5"/>
                </a:solidFill>
                <a:latin typeface="Malgun Gothic"/>
                <a:ea typeface="Malgun Gothic"/>
                <a:cs typeface="Malgun Gothic"/>
                <a:sym typeface="Malgun Gothic"/>
              </a:rPr>
              <a:t>French</a:t>
            </a:r>
            <a:r>
              <a:rPr lang="en-US" sz="1100" b="1" i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”</a:t>
            </a:r>
          </a:p>
          <a:p>
            <a:pPr marL="0" lvl="2"/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 격차가 매우 긴 </a:t>
            </a:r>
            <a:r>
              <a:rPr lang="en-US" altLang="ko-KR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Time-Series 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endParaRPr lang="en-US" sz="11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2"/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France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French 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 시간 격차가 큼</a:t>
            </a:r>
            <a:endParaRPr lang="en-US" altLang="ko-KR" sz="11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2"/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여러 단계를 거쳐야 연결성을 만들 수 있음</a:t>
            </a:r>
            <a:endParaRPr lang="en-US" altLang="ko-KR" sz="1100" b="1" dirty="0" smtClean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2"/>
            <a:r>
              <a:rPr 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이전 </a:t>
            </a:r>
            <a:r>
              <a:rPr lang="en-US" altLang="ko-KR" sz="1100" b="1" dirty="0" err="1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Timestep</a:t>
            </a:r>
            <a:r>
              <a:rPr lang="ko-KR" altLang="en-US" sz="1100" b="1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데이터가 많이 반영될 수 없음</a:t>
            </a:r>
            <a:endParaRPr lang="ko-KR" altLang="en-US" sz="11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9793" y="6345237"/>
            <a:ext cx="3711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The Problem of Long-Term Dependency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734314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Unbalanced Information Flow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30" dirty="0" smtClean="0">
                <a:solidFill>
                  <a:schemeClr val="tx1"/>
                </a:solidFill>
              </a:rPr>
              <a:t>Uni-Directional RNN</a:t>
            </a:r>
            <a:r>
              <a:rPr lang="ko-KR" altLang="en-US" sz="1200" b="1" spc="-30" dirty="0" smtClean="0">
                <a:solidFill>
                  <a:schemeClr val="tx1"/>
                </a:solidFill>
              </a:rPr>
              <a:t>의 경우 정보가 한 방향으로만 흐르기 때문에 정보가 한 쪽에 과포화되는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경향이 있음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. 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이로 인해 후반부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일수록 많은 정보를 가지고 학습 및 추론을 할 수 있으나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초반부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일수록 적은 정보로 학습 및 추론을 수행해야함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Bi-Directional 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구조를 사용하여 데이터의 흐름을 양방향으로 구현함으로서 정보 불균형을 해소할 수 있음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그러나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계열의 제한된 데이터 흐름 구조로 인해 근본적으로 해결되지 않음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.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t="9009"/>
          <a:stretch>
            <a:fillRect/>
          </a:stretch>
        </p:blipFill>
        <p:spPr bwMode="auto">
          <a:xfrm>
            <a:off x="8071485" y="2032001"/>
            <a:ext cx="3647839" cy="4099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965441" y="6157277"/>
            <a:ext cx="3865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RNN Information Imbalance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[python/Tensorflow2.0] bidirectional RNN(Recurrent Neural Network)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https://engineer-mole.tistory.com/26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42746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개수 대비 과도한 메모리 사용량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•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증가량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으로 구성된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데이터에 대해서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Cell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복제하여 일직선으로 연결되어 구성됨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반면에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CNN, FCN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경우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사용하면 메모리는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배 증가하는 구조임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증가시킬수록 복제되는 매커니즘으로 인해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정수배로 기하급수적으로 메모리 사용량이 증가하는 구조를 가짐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이로 인해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On-Device AI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적합하지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않음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개수 대비 느린 학습 속도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Layer 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개당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연산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번 하는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CNN, FCN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과 달리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은 입력된 데이터의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만큼 걸쳐서 수행되어야함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입력 데이터을 받은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1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번만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연산을 하는 것이 아닌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번에 걸쳐서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연산을 해야함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왜냐하면 데이터가 순차적으로 입력되었기에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연산 또한 역방향으로 순차적으로 발생해야하기 때문임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(Backpropagation Through Time)</a:t>
            </a:r>
          </a:p>
          <a:p>
            <a:pPr marL="808038" lvl="2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 Through Time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 요구되는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개수 뿐만 아니라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길이가 길어질수록 학습 소요시간이 급격히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증가하게됨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771800" lvl="2" indent="-17780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NLP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(Natural Language Processing /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자연어 처리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같이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데이터를 사용하는 연구 분야에서 초기에 활발히 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그러나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Long Term Dependency Problem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 인해 매우 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데이터를 처리 못하는 한계점으로 인해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밀림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최근 연구에서는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잘 등장하지 않으며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순차적 데이터 처리가 강요되는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대해서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우선적으로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]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Gradient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Explosion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수행 시 미분 결과가 과도하게 누적되면서 비정상적으로 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발생하는 현상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err="1" smtClean="0">
                <a:solidFill>
                  <a:schemeClr val="tx1"/>
                </a:solidFill>
              </a:rPr>
              <a:t>ReLU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와 같이 미분에 의해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수렴하지 않은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Activation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함수를 매우 깊은 딥러닝 네트워크에서 사용하는 경우에 발생함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특히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, Layer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개수 대비 깊이가 매우 깊은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계열에서 많이 발생함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     → Sequence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단위로 역방향으로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누적한 후 해당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 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업데이트하기에 다른 종류의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대비 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발생함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해소 방안으로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Clipping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사용할 수 있으나 학습 속도를 낮춘다는 문제점이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t="6396" b="7139"/>
          <a:stretch>
            <a:fillRect/>
          </a:stretch>
        </p:blipFill>
        <p:spPr bwMode="auto">
          <a:xfrm>
            <a:off x="484716" y="4577080"/>
            <a:ext cx="3716443" cy="173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988827" y="6347430"/>
            <a:ext cx="501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딥러닝 기초개념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기울기 소실과 폭주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(Gradient Vanishing / Exploding)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https://velog.io/@nayeon_p00/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기초개념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기울기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소실과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폭주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-Gradient-Vanishing-Exploding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0540" y="4608407"/>
            <a:ext cx="2440620" cy="1739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2983" y="4528186"/>
            <a:ext cx="4005897" cy="160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607193" y="6172517"/>
            <a:ext cx="3711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RNN Gradient Update Path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RNN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]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병렬처리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기반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Dataloading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사용시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발생할 수 있는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Critical Section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의해 학습 과정 중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Bottleneck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발생함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Multiple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Read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데이터셋 저장 포맷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필요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HDF5 (h5py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라이브러이 사용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) →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클라우드 기반 딥러닝 서비스 체계에서 주로 사용됨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err="1" smtClean="0">
                <a:solidFill>
                  <a:schemeClr val="tx1"/>
                </a:solidFill>
              </a:rPr>
              <a:t>csv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와 같은 고전적인 포맷은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Multiple Access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허용하지 않기에 범용적으로 병렬처리 기반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Dataloading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구현할 수 없음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b="57280"/>
          <a:stretch>
            <a:fillRect/>
          </a:stretch>
        </p:blipFill>
        <p:spPr bwMode="auto">
          <a:xfrm>
            <a:off x="2670808" y="5500370"/>
            <a:ext cx="3063202" cy="124200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3120" y="5499101"/>
            <a:ext cx="3001282" cy="1241506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11" name="Group 10"/>
          <p:cNvGrpSpPr/>
          <p:nvPr/>
        </p:nvGrpSpPr>
        <p:grpSpPr>
          <a:xfrm>
            <a:off x="1137285" y="3647440"/>
            <a:ext cx="10084436" cy="1770221"/>
            <a:chOff x="1304925" y="3627120"/>
            <a:chExt cx="10084436" cy="1770221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04925" y="3651250"/>
              <a:ext cx="10084436" cy="1544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Rectangle 7"/>
            <p:cNvSpPr/>
            <p:nvPr/>
          </p:nvSpPr>
          <p:spPr>
            <a:xfrm>
              <a:off x="6639560" y="3627120"/>
              <a:ext cx="2413000" cy="153416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56120" y="5151120"/>
              <a:ext cx="1476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Major I/O Bottleneck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8953393" y="6243637"/>
            <a:ext cx="2019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HDF5 for Python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://www.h5py.org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https://docs.h5py.org/en/stable/</a:t>
            </a:r>
            <a:endParaRPr lang="ko-KR" altLang="en-US" sz="800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한계를 극복하기 위해 개선된 구조의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RNN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제시함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100" dirty="0" smtClean="0">
                <a:solidFill>
                  <a:schemeClr val="tx1"/>
                </a:solidFill>
              </a:rPr>
              <a:t>인간은 연속적인 추론을 하는데에 있어 모든 데이터를 </a:t>
            </a:r>
            <a:r>
              <a:rPr lang="en-US" altLang="ko-KR" sz="1400" b="1" spc="-100" dirty="0" smtClean="0">
                <a:solidFill>
                  <a:schemeClr val="tx1"/>
                </a:solidFill>
              </a:rPr>
              <a:t>100% </a:t>
            </a:r>
            <a:r>
              <a:rPr lang="ko-KR" altLang="en-US" sz="1400" b="1" spc="-100" dirty="0" smtClean="0">
                <a:solidFill>
                  <a:schemeClr val="tx1"/>
                </a:solidFill>
              </a:rPr>
              <a:t>사용하는 것이 아닌 중요한 일부만 사용하여 연속적으로 추론한다는 점을 응용함</a:t>
            </a:r>
            <a:endParaRPr lang="en-US" altLang="ko-KR" sz="1400" b="1" spc="-10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이와 같이 망각 개념을 반영한 인간의 연속적인 추론을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Long Short-Term Memory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라 지칭하여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제안됨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LSTM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메모리 사용률을 감소시키기 위해 간소화된 버전으로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제안됨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LSTM : RNN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한계를 극복하기 위해 추가적인 내부 매커니즘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/Gate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추가함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GRU : LSTM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과도한 메모리 사용률을 줄이기 위해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망각 매커니즘은 유지하되 일부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제거함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26998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LSTM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내부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구조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Forget Gate 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망각 매커니즘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Short-Term Memory)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Sigmoid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함수를 통해 현재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입력값과 이전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Hidden State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중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Activation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 될 수 있는 정보만 사용하여 다음 현재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 사용함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Sigmoid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함수를 사용함에 따라 일부값이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0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 되면서 정보 손실이 발생함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Sigmoid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함수에 의한 정보 손실은 학습 과정 중 이전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 중요한 정보들만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Filtering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되어 사용되며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나머지 정보는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“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각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”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되게함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dirty="0" smtClean="0">
                <a:solidFill>
                  <a:schemeClr val="tx1"/>
                </a:solidFill>
              </a:rPr>
              <a:t>망각에 의해 단기 기억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(Short-Term Memory)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은 이전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에서의 중요 정보들이 함축되어 만들어짐</a:t>
            </a:r>
            <a:endParaRPr lang="en-US" altLang="ko-KR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이와 같은 단기 기억들이 장기간 누적되면서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Long Short-Term Memory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가 구현됨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5498144" y="4638040"/>
            <a:ext cx="2589216" cy="1874520"/>
            <a:chOff x="7738426" y="2214880"/>
            <a:chExt cx="2010626" cy="1513840"/>
          </a:xfrm>
        </p:grpSpPr>
        <p:pic>
          <p:nvPicPr>
            <p:cNvPr id="6" name="Google Shape;219;p8"/>
            <p:cNvPicPr preferRelativeResize="0"/>
            <p:nvPr/>
          </p:nvPicPr>
          <p:blipFill rotWithShape="1">
            <a:blip r:embed="rId3">
              <a:alphaModFix/>
            </a:blip>
            <a:srcRect r="51248"/>
            <a:stretch/>
          </p:blipFill>
          <p:spPr>
            <a:xfrm>
              <a:off x="7738426" y="2242890"/>
              <a:ext cx="1979824" cy="13835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angle 10"/>
            <p:cNvSpPr/>
            <p:nvPr/>
          </p:nvSpPr>
          <p:spPr>
            <a:xfrm>
              <a:off x="7741921" y="2214880"/>
              <a:ext cx="2007131" cy="151384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39870" y="4638040"/>
            <a:ext cx="3530828" cy="1861797"/>
            <a:chOff x="876270" y="4180840"/>
            <a:chExt cx="5006370" cy="223012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13461" y="4246880"/>
              <a:ext cx="4757419" cy="2074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Rectangle 24"/>
            <p:cNvSpPr/>
            <p:nvPr/>
          </p:nvSpPr>
          <p:spPr>
            <a:xfrm>
              <a:off x="876270" y="4180840"/>
              <a:ext cx="5006370" cy="2230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85150" y="5365433"/>
            <a:ext cx="2533650" cy="421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8" name="Rectangle 47"/>
          <p:cNvSpPr/>
          <p:nvPr/>
        </p:nvSpPr>
        <p:spPr>
          <a:xfrm>
            <a:off x="1808480" y="651944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26998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LSTM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내부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구조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Input Gate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Sigmoid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함수를 통해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입력으로 사용된 현재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입력값과 이전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Hidden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State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얼마나 사용할지 결정함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학습에 유효한 정보만 활성화됨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Candidate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연산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err="1" smtClean="0">
                <a:solidFill>
                  <a:schemeClr val="tx1"/>
                </a:solidFill>
              </a:rPr>
              <a:t>Tanh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함수를 통해 학습에 유효할 수 있는 입력 데이터의 정보 후보군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Candidate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생성함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dirty="0" smtClean="0">
                <a:solidFill>
                  <a:schemeClr val="tx1"/>
                </a:solidFill>
              </a:rPr>
              <a:t>현재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LSTM/GRU Cell State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업데이트하기 위한 정보를 생성함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02645" y="4638040"/>
            <a:ext cx="2584715" cy="1874520"/>
            <a:chOff x="5502645" y="4638040"/>
            <a:chExt cx="2584715" cy="1874520"/>
          </a:xfrm>
        </p:grpSpPr>
        <p:pic>
          <p:nvPicPr>
            <p:cNvPr id="14" name="Google Shape;236;p9"/>
            <p:cNvPicPr preferRelativeResize="0"/>
            <p:nvPr/>
          </p:nvPicPr>
          <p:blipFill rotWithShape="1">
            <a:blip r:embed="rId3">
              <a:alphaModFix/>
            </a:blip>
            <a:srcRect r="50918"/>
            <a:stretch/>
          </p:blipFill>
          <p:spPr>
            <a:xfrm>
              <a:off x="5543181" y="4740442"/>
              <a:ext cx="2518779" cy="16247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" name="Rectangle 20"/>
            <p:cNvSpPr/>
            <p:nvPr/>
          </p:nvSpPr>
          <p:spPr>
            <a:xfrm>
              <a:off x="5502645" y="4638040"/>
              <a:ext cx="2584715" cy="18745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739870" y="4638040"/>
            <a:ext cx="3530828" cy="1861797"/>
            <a:chOff x="876270" y="4180840"/>
            <a:chExt cx="5006370" cy="2230120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13461" y="4246880"/>
              <a:ext cx="4757419" cy="2074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Rectangle 23"/>
            <p:cNvSpPr/>
            <p:nvPr/>
          </p:nvSpPr>
          <p:spPr>
            <a:xfrm>
              <a:off x="876270" y="4180840"/>
              <a:ext cx="5006370" cy="2230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24762" y="5161915"/>
            <a:ext cx="3438918" cy="910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7" name="Rectangle 26"/>
          <p:cNvSpPr/>
          <p:nvPr/>
        </p:nvSpPr>
        <p:spPr>
          <a:xfrm>
            <a:off x="1808480" y="651944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26998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LSTM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내부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구조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Cell State Update Path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dirty="0" smtClean="0">
                <a:solidFill>
                  <a:schemeClr val="tx1"/>
                </a:solidFill>
              </a:rPr>
              <a:t>앞에서 계산한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Forget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Gate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Input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Gate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, Candidate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이용해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Cell State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업데이트함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Forget Gate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통해 이전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정보에 대한 망각을 통해 중요 정보만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Cell State Update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 반영됨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Input Gate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Candidate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서로 곱함으로서 입력값에 대해 얼마나 반영하여 업데이트를 할 것인지를 결정함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2645" y="4638040"/>
            <a:ext cx="2584715" cy="1874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Group 21"/>
          <p:cNvGrpSpPr/>
          <p:nvPr/>
        </p:nvGrpSpPr>
        <p:grpSpPr>
          <a:xfrm>
            <a:off x="1739870" y="4638040"/>
            <a:ext cx="3530828" cy="1861797"/>
            <a:chOff x="876270" y="4180840"/>
            <a:chExt cx="5006370" cy="2230120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13461" y="4246880"/>
              <a:ext cx="4757419" cy="2074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Rectangle 23"/>
            <p:cNvSpPr/>
            <p:nvPr/>
          </p:nvSpPr>
          <p:spPr>
            <a:xfrm>
              <a:off x="876270" y="4180840"/>
              <a:ext cx="5006370" cy="2230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Google Shape;254;p10"/>
          <p:cNvPicPr preferRelativeResize="0"/>
          <p:nvPr/>
        </p:nvPicPr>
        <p:blipFill rotWithShape="1">
          <a:blip r:embed="rId4">
            <a:alphaModFix/>
          </a:blip>
          <a:srcRect r="52050"/>
          <a:stretch/>
        </p:blipFill>
        <p:spPr>
          <a:xfrm>
            <a:off x="5580380" y="4734810"/>
            <a:ext cx="2435860" cy="171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57540" y="5182236"/>
            <a:ext cx="3340100" cy="72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1808480" y="651944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spc="-30" dirty="0" smtClean="0"/>
              <a:t>딥러닝 학습 전략 수립 개요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딥러닝 학습 전략 수립의 현 상황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정형화된 딥러닝 설계 방법론이 따로 없음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50" dirty="0" smtClean="0">
                <a:solidFill>
                  <a:schemeClr val="tx1"/>
                </a:solidFill>
              </a:rPr>
              <a:t>여러 딥러닝 논문 </a:t>
            </a:r>
            <a:r>
              <a:rPr lang="en-US" altLang="ko-KR" sz="1600" b="1" spc="-50" dirty="0" smtClean="0">
                <a:solidFill>
                  <a:schemeClr val="tx1"/>
                </a:solidFill>
              </a:rPr>
              <a:t>/ </a:t>
            </a:r>
            <a:r>
              <a:rPr lang="ko-KR" altLang="en-US" sz="1600" b="1" spc="-50" dirty="0" smtClean="0">
                <a:solidFill>
                  <a:schemeClr val="tx1"/>
                </a:solidFill>
              </a:rPr>
              <a:t>기술문서 </a:t>
            </a:r>
            <a:r>
              <a:rPr lang="en-US" altLang="ko-KR" sz="1600" b="1" spc="-50" dirty="0" smtClean="0">
                <a:solidFill>
                  <a:schemeClr val="tx1"/>
                </a:solidFill>
              </a:rPr>
              <a:t>/ </a:t>
            </a:r>
            <a:r>
              <a:rPr lang="ko-KR" altLang="en-US" sz="1600" b="1" spc="-50" dirty="0" smtClean="0">
                <a:solidFill>
                  <a:schemeClr val="tx1"/>
                </a:solidFill>
              </a:rPr>
              <a:t>커뮤니티에서 제시하는 딥러닝 문제들에 </a:t>
            </a:r>
            <a:r>
              <a:rPr lang="ko-KR" altLang="en-US" sz="1600" b="1" spc="-50" dirty="0">
                <a:solidFill>
                  <a:schemeClr val="tx1"/>
                </a:solidFill>
              </a:rPr>
              <a:t>대한 </a:t>
            </a:r>
            <a:r>
              <a:rPr lang="ko-KR" altLang="en-US" sz="1600" b="1" spc="-50" dirty="0" smtClean="0">
                <a:solidFill>
                  <a:schemeClr val="tx1"/>
                </a:solidFill>
              </a:rPr>
              <a:t>방안은 해결방안 보다는 해소방안에 가까움</a:t>
            </a:r>
            <a:endParaRPr lang="en-US" altLang="ko-KR" sz="1600" b="1" spc="-5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(※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예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RNN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Long Term Dependency Problem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은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LSTM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또는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GRU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구조를 통해 문제를 해소할 뿐 근본적인 문제는 해결되지 않음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)</a:t>
            </a:r>
            <a:endParaRPr lang="en-US" altLang="ko-KR" sz="1600" b="1" dirty="0" smtClean="0">
              <a:solidFill>
                <a:srgbClr val="00B050"/>
              </a:solidFill>
            </a:endParaRPr>
          </a:p>
          <a:p>
            <a:pPr marL="177800" indent="-17780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실질적으로 연구자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개발자 개개인의 딥러닝 개발 경험에 따라 학습 성공과 결과물의 수준이 결정됨</a:t>
            </a:r>
            <a:endParaRPr lang="en-US" altLang="ko-KR" sz="16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879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26998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LSTM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내부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구조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Output Gate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Sigmoid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함수를 통해 어떤 정보를 최종적으로 다음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 전달할지 필터링함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Cell State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추가적으로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Tanh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거쳐간 후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Sigmoid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출력값과 곱해지면서 현재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출력값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• Hidden State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결정함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2645" y="4638040"/>
            <a:ext cx="2584715" cy="1874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Group 21"/>
          <p:cNvGrpSpPr/>
          <p:nvPr/>
        </p:nvGrpSpPr>
        <p:grpSpPr>
          <a:xfrm>
            <a:off x="1739870" y="4638040"/>
            <a:ext cx="3530828" cy="1861797"/>
            <a:chOff x="876270" y="4180840"/>
            <a:chExt cx="5006370" cy="2230120"/>
          </a:xfrm>
        </p:grpSpPr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013461" y="4246880"/>
              <a:ext cx="4757419" cy="20746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4" name="Rectangle 23"/>
            <p:cNvSpPr/>
            <p:nvPr/>
          </p:nvSpPr>
          <p:spPr>
            <a:xfrm>
              <a:off x="876270" y="4180840"/>
              <a:ext cx="5006370" cy="223012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Google Shape;271;p11"/>
          <p:cNvPicPr preferRelativeResize="0"/>
          <p:nvPr/>
        </p:nvPicPr>
        <p:blipFill rotWithShape="1">
          <a:blip r:embed="rId4">
            <a:alphaModFix/>
          </a:blip>
          <a:srcRect r="50000"/>
          <a:stretch/>
        </p:blipFill>
        <p:spPr>
          <a:xfrm>
            <a:off x="5547950" y="4817144"/>
            <a:ext cx="2488610" cy="152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241983" y="4959034"/>
            <a:ext cx="3513137" cy="99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1808480" y="651944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26998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GRU (Gated Recurrent Unit)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내부 구조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보다 과감하게 간소화된 구조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LSTM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 중복되는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Gate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하나로 뭉침으로서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LSTM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연산 소모를 감소시킴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Forget Gate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와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Input Gate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하나로 합쳐서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Update Gate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통합시킴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1825" y="4019234"/>
            <a:ext cx="6343015" cy="2185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4213753" y="6111557"/>
            <a:ext cx="3711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GRU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내부 구조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완벽하게 해소되지 않은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Long Term Dependency Problem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Non-Linear Activation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함수로 구성된 망각 매커니즘을 도입함으로서 데이터가 여러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 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지나가면서 필요한 정보들만 필터링되어 각각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도착함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(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정보 과포화 방지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)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이로 인해 특정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정보가 다른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필터링 되어 도달할 수 있게하면서 상대적인 영향력을 개선시킴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60" dirty="0" smtClean="0">
                <a:solidFill>
                  <a:schemeClr val="tx1"/>
                </a:solidFill>
              </a:rPr>
              <a:t>그러나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Long Term Dependency Problem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은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계열의 구조적인 한계에서 오는 문제이기에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 LSTM/GRU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에서 매우 긴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의 데이터를 처리하는 문제에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대해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Vanilla RNN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경우보다 일부 해소가 되었을 뿐 해결되지는 않음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완벽하게 해소되지 않은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Unbalanced Information Flow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Unbalanced Information Flow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문제 또한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계열의 구조적인 한계에 비롯된 문제이기에 완벽하게 해결되지 않음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개수 대비 과도한 메모리 사용량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•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증가량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RNN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과 유사하게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또한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대해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Cell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이 복제되어 연결된 구조임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증가시킬수록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Cell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단위로 메모리 사용량이 늘어남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LSTM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경우 추가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사용하면서 메모리 사용량이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 대비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1.5 ~ 2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배까지 증가함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60" dirty="0" smtClean="0">
                <a:solidFill>
                  <a:schemeClr val="tx1"/>
                </a:solidFill>
              </a:rPr>
              <a:t>GRU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LSTM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의 중요 메커니즘을 유지하면서 메모리 사용량을 줄이기 위해 구조를 간소화했으나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계열의 구조적 특성을 그대로 물려받기에 다른 딥러닝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보다 메모리 사용량과 증가량이 높음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개수 대비 느린 학습 속도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60" dirty="0" smtClean="0">
                <a:solidFill>
                  <a:schemeClr val="tx1"/>
                </a:solidFill>
              </a:rPr>
              <a:t>RNN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의 순차적 구조를 가진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LSTM/GRU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또한 </a:t>
            </a:r>
            <a:r>
              <a:rPr lang="en-US" altLang="ko-KR" sz="1200" b="1" spc="-60" dirty="0" err="1" smtClean="0">
                <a:solidFill>
                  <a:schemeClr val="tx1"/>
                </a:solidFill>
              </a:rPr>
              <a:t>Backpropagtion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 Through Time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으로 인해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Layer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개수와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Sequence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의 길이가 늘어날수록 학습 소요 시간이 증가함</a:t>
            </a:r>
            <a:endParaRPr lang="en-US" altLang="ko-KR" sz="1200" b="1" spc="-6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LSTM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은 추가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사용하면서 소요시간이 보다 증가하게됨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70" dirty="0" smtClean="0">
                <a:solidFill>
                  <a:schemeClr val="tx1"/>
                </a:solidFill>
              </a:rPr>
              <a:t>RNN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Long Term Dependency Problem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을 해소하면서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NLP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분야에 보다 개선된 결과를 가져오면서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NLP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분야에서 특히 주력으로 사용됨</a:t>
            </a:r>
            <a:endParaRPr lang="en-US" altLang="ko-KR" sz="1400" b="1" spc="-7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그러나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Long Term Dependency Problem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완전히 해결되지 못했기에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NLP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분야에서 문단 단위 학습 및 추론에서 한계에 도달함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Attention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Transformer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등장으로 현재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NLP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분야에서는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완전히 밀려난 상황임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70" dirty="0" smtClean="0">
                <a:solidFill>
                  <a:schemeClr val="tx1"/>
                </a:solidFill>
              </a:rPr>
              <a:t>그러나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 Attention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Transformer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는 학습하기 위해 수만 단위의 매우 많은 데이터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신중한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Learning Rate Scheduling, Backbone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네트워크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등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복잡한 학습 메커니즘이 요구됨에 따라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NLP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이외 순차적 데이터 처리가 필요한 분야에서는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우선적으로 사용하고 있음 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Gradient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Explosion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수행 시 미분 결과가 과도하게 누적되면서 비정상적으로 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발생하는 현상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err="1" smtClean="0">
                <a:solidFill>
                  <a:schemeClr val="tx1"/>
                </a:solidFill>
              </a:rPr>
              <a:t>ReLU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와 같이 미분에 의해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수렴하지 않은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Activation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함수를 매우 깊은 딥러닝 네트워크에서 사용하는 경우에 발생함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특히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, Layer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개수 대비 깊이가 매우 깊은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RNN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계열에서 많이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발생함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   → Sequence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단위로 역방향으로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누적한 후 해당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 Layer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업데이트하기에 다른 종류의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Layer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대비 큰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발생함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해소 방안으로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Clipping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사용할 수 있으나 학습 속도를 낮춘다는 문제점이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t="6396" b="7139"/>
          <a:stretch>
            <a:fillRect/>
          </a:stretch>
        </p:blipFill>
        <p:spPr bwMode="auto">
          <a:xfrm>
            <a:off x="484716" y="4577080"/>
            <a:ext cx="3716443" cy="173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88827" y="6347430"/>
            <a:ext cx="5011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[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딥러닝 기초개념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] </a:t>
            </a:r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기울기 소실과 폭주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(Gradient Vanishing / Exploding)</a:t>
            </a:r>
          </a:p>
          <a:p>
            <a:pPr algn="ctr"/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https://velog.io/@nayeon_p00/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딥러닝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기초개념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기울기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소실과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폭주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-Gradient-Vanishing-Exploding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00540" y="4608407"/>
            <a:ext cx="2440620" cy="1739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52983" y="4528186"/>
            <a:ext cx="4005897" cy="1603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607193" y="6172517"/>
            <a:ext cx="371104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RNN Gradient Update Path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Understanding LSTM Networks –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colah’s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blog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https://colah.github.io/posts/2015-08-Understanding-LSTMs/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LSTM / GRU – Recurrent • Sequential Layer / 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병렬처리 기반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Dataloading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사용시 발생할 수 있는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Critical Section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의해 학습 과정 중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Bottleneck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발생함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Multiple Read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데이터셋 저장 포맷 필요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: HDF5 (h5py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라이브러이 사용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) →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클라우드 기반 딥러닝 서비스 체계에서 주로 사용됨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err="1" smtClean="0">
                <a:solidFill>
                  <a:schemeClr val="tx1"/>
                </a:solidFill>
              </a:rPr>
              <a:t>csv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와 같은 고전적인 포맷은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Multiple Access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허용하지 않기에 범용적으로 병렬처리 기반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Dataloading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구현할 수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없음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b="57280"/>
          <a:stretch>
            <a:fillRect/>
          </a:stretch>
        </p:blipFill>
        <p:spPr bwMode="auto">
          <a:xfrm>
            <a:off x="2670808" y="5500370"/>
            <a:ext cx="3063202" cy="1242000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93120" y="5499101"/>
            <a:ext cx="3001282" cy="1241506"/>
          </a:xfrm>
          <a:prstGeom prst="rect">
            <a:avLst/>
          </a:prstGeom>
          <a:noFill/>
          <a:ln w="9525">
            <a:solidFill>
              <a:schemeClr val="accent1">
                <a:shade val="50000"/>
              </a:schemeClr>
            </a:solidFill>
            <a:miter lim="800000"/>
            <a:headEnd/>
            <a:tailEnd/>
          </a:ln>
          <a:effectLst/>
        </p:spPr>
      </p:pic>
      <p:grpSp>
        <p:nvGrpSpPr>
          <p:cNvPr id="8" name="Group 7"/>
          <p:cNvGrpSpPr/>
          <p:nvPr/>
        </p:nvGrpSpPr>
        <p:grpSpPr>
          <a:xfrm>
            <a:off x="1137285" y="3647440"/>
            <a:ext cx="10084436" cy="1770221"/>
            <a:chOff x="1304925" y="3627120"/>
            <a:chExt cx="10084436" cy="1770221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04925" y="3651250"/>
              <a:ext cx="10084436" cy="15440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Rectangle 9"/>
            <p:cNvSpPr/>
            <p:nvPr/>
          </p:nvSpPr>
          <p:spPr>
            <a:xfrm>
              <a:off x="6639560" y="3627120"/>
              <a:ext cx="2413000" cy="153416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56120" y="5151120"/>
              <a:ext cx="1476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Major I/O Bottleneck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953393" y="6243637"/>
            <a:ext cx="201940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HDF5 for Python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://www.h5py.org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https://docs.h5py.org/en/stable/</a:t>
            </a:r>
            <a:endParaRPr lang="ko-KR" altLang="en-US" sz="800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6615597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CNN – LSTM/GRU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다차원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50" dirty="0" smtClean="0">
                <a:solidFill>
                  <a:schemeClr val="tx1"/>
                </a:solidFill>
              </a:rPr>
              <a:t>연속적인 다차원 데이터를 처리하기 위해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2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가지 성향의 네트워크를 통합하여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 구조를 설계함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다차원 데이터 처리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/ Feature Extraction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매 </a:t>
            </a:r>
            <a:r>
              <a:rPr lang="en-US" altLang="ko-KR" sz="1200" b="1" spc="-40" dirty="0" err="1" smtClean="0">
                <a:solidFill>
                  <a:schemeClr val="tx1"/>
                </a:solidFill>
              </a:rPr>
              <a:t>Timestep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당 각각의 다차원 데이터에 대해 동일한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네트워크를 적용하여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생성함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Latent Feature Vector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출력값은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Embedding Input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으로 사용됨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LSTM/GRU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연속적인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Time-Series Embedding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처리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다차원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데이터가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통해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 Embedding Vector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입력되어 상호간 연결성을 만들어냄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따라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Many-to-One, Many-to-Many (Seq2Seq)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구조로 학습함 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239668" y="2864677"/>
            <a:ext cx="1062384" cy="573558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Image at</a:t>
            </a:r>
          </a:p>
          <a:p>
            <a:pPr algn="ctr"/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1</a:t>
            </a:r>
            <a:r>
              <a:rPr lang="en-US" altLang="ko-KR" sz="1050" b="1" baseline="30000" dirty="0" smtClean="0">
                <a:latin typeface="맑은 고딕" pitchFamily="50" charset="-127"/>
                <a:ea typeface="맑은 고딕" pitchFamily="50" charset="-127"/>
              </a:rPr>
              <a:t>st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 Sequence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388833" y="5927220"/>
            <a:ext cx="780969" cy="181113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Group 30"/>
          <p:cNvGrpSpPr/>
          <p:nvPr/>
        </p:nvGrpSpPr>
        <p:grpSpPr>
          <a:xfrm>
            <a:off x="9063538" y="6471301"/>
            <a:ext cx="736794" cy="278296"/>
            <a:chOff x="9080857" y="6460433"/>
            <a:chExt cx="736794" cy="278296"/>
          </a:xfrm>
        </p:grpSpPr>
        <p:sp>
          <p:nvSpPr>
            <p:cNvPr id="32" name="Rectangle 31"/>
            <p:cNvSpPr/>
            <p:nvPr/>
          </p:nvSpPr>
          <p:spPr>
            <a:xfrm>
              <a:off x="9080857" y="6557616"/>
              <a:ext cx="635194" cy="181113"/>
            </a:xfrm>
            <a:prstGeom prst="rect">
              <a:avLst/>
            </a:prstGeom>
            <a:solidFill>
              <a:srgbClr val="0070C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9131657" y="6506816"/>
              <a:ext cx="635194" cy="181113"/>
            </a:xfrm>
            <a:prstGeom prst="rect">
              <a:avLst/>
            </a:prstGeom>
            <a:solidFill>
              <a:srgbClr val="0070C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9182457" y="6460433"/>
              <a:ext cx="635194" cy="181113"/>
            </a:xfrm>
            <a:prstGeom prst="rect">
              <a:avLst/>
            </a:prstGeom>
            <a:solidFill>
              <a:srgbClr val="0070C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Rectangle 36"/>
          <p:cNvSpPr/>
          <p:nvPr/>
        </p:nvSpPr>
        <p:spPr>
          <a:xfrm>
            <a:off x="8947426" y="2844799"/>
            <a:ext cx="1062384" cy="573558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Image at</a:t>
            </a:r>
          </a:p>
          <a:p>
            <a:pPr lvl="0" algn="ctr"/>
            <a:r>
              <a:rPr lang="en-US" altLang="ko-KR" sz="105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en-US" altLang="ko-KR" sz="1050" b="1" baseline="3000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nd</a:t>
            </a:r>
            <a:r>
              <a:rPr lang="en-US" altLang="ko-KR" sz="105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 Sequence</a:t>
            </a:r>
            <a:endParaRPr lang="ko-KR" altLang="en-US" sz="105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57170" y="2840382"/>
            <a:ext cx="1062384" cy="573558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105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Image at</a:t>
            </a:r>
          </a:p>
          <a:p>
            <a:pPr lvl="0" algn="ctr"/>
            <a:r>
              <a:rPr lang="en-US" altLang="ko-KR" sz="105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en-US" altLang="ko-KR" sz="1050" b="1" baseline="30000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rd</a:t>
            </a:r>
            <a:r>
              <a:rPr lang="en-US" altLang="ko-KR" sz="1050" b="1" dirty="0" smtClean="0">
                <a:solidFill>
                  <a:prstClr val="white"/>
                </a:solidFill>
                <a:latin typeface="맑은 고딕" pitchFamily="50" charset="-127"/>
                <a:ea typeface="맑은 고딕" pitchFamily="50" charset="-127"/>
              </a:rPr>
              <a:t> Sequence</a:t>
            </a:r>
            <a:endParaRPr lang="ko-KR" altLang="en-US" sz="1050" b="1" dirty="0">
              <a:solidFill>
                <a:prstClr val="white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8674228" y="1906933"/>
            <a:ext cx="1150181" cy="658685"/>
            <a:chOff x="8638208" y="2017552"/>
            <a:chExt cx="1150181" cy="658685"/>
          </a:xfrm>
        </p:grpSpPr>
        <p:sp>
          <p:nvSpPr>
            <p:cNvPr id="41" name="Rectangle 40"/>
            <p:cNvSpPr/>
            <p:nvPr/>
          </p:nvSpPr>
          <p:spPr>
            <a:xfrm>
              <a:off x="8638208" y="2102679"/>
              <a:ext cx="1062384" cy="573558"/>
            </a:xfrm>
            <a:prstGeom prst="rect">
              <a:avLst/>
            </a:prstGeom>
            <a:solidFill>
              <a:srgbClr val="0070C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8682521" y="2056435"/>
              <a:ext cx="1062384" cy="573558"/>
            </a:xfrm>
            <a:prstGeom prst="rect">
              <a:avLst/>
            </a:prstGeom>
            <a:solidFill>
              <a:srgbClr val="0070C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726005" y="2017552"/>
              <a:ext cx="1062384" cy="573558"/>
            </a:xfrm>
            <a:prstGeom prst="rect">
              <a:avLst/>
            </a:prstGeom>
            <a:solidFill>
              <a:srgbClr val="0070C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242335" y="3622260"/>
            <a:ext cx="1060176" cy="614018"/>
            <a:chOff x="7593496" y="3604592"/>
            <a:chExt cx="1060176" cy="614018"/>
          </a:xfrm>
        </p:grpSpPr>
        <p:sp>
          <p:nvSpPr>
            <p:cNvPr id="16" name="Trapezoid 15"/>
            <p:cNvSpPr/>
            <p:nvPr/>
          </p:nvSpPr>
          <p:spPr>
            <a:xfrm flipV="1">
              <a:off x="7593496" y="3604592"/>
              <a:ext cx="1060176" cy="614018"/>
            </a:xfrm>
            <a:prstGeom prst="trapezoid">
              <a:avLst/>
            </a:prstGeom>
            <a:solidFill>
              <a:schemeClr val="accent6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801113" y="3679687"/>
              <a:ext cx="643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CNN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Layers</a:t>
              </a:r>
              <a:endPara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10879882" y="3684103"/>
            <a:ext cx="64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CNN</a:t>
            </a:r>
          </a:p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Layers</a:t>
            </a:r>
            <a:endParaRPr lang="ko-KR" altLang="en-US" sz="12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94827" y="4398896"/>
            <a:ext cx="759792" cy="616225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or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GRU</a:t>
            </a:r>
          </a:p>
        </p:txBody>
      </p:sp>
      <p:sp>
        <p:nvSpPr>
          <p:cNvPr id="56" name="Rectangle 55"/>
          <p:cNvSpPr/>
          <p:nvPr/>
        </p:nvSpPr>
        <p:spPr>
          <a:xfrm>
            <a:off x="9104885" y="4395304"/>
            <a:ext cx="759792" cy="616225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or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GRU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816839" y="4395946"/>
            <a:ext cx="759792" cy="616225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or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GRU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397036" y="5174148"/>
            <a:ext cx="759792" cy="616225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or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GRU</a:t>
            </a:r>
          </a:p>
        </p:txBody>
      </p:sp>
      <p:sp>
        <p:nvSpPr>
          <p:cNvPr id="59" name="Rectangle 58"/>
          <p:cNvSpPr/>
          <p:nvPr/>
        </p:nvSpPr>
        <p:spPr>
          <a:xfrm>
            <a:off x="9107094" y="5170556"/>
            <a:ext cx="759792" cy="616225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or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GRU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0819048" y="5171198"/>
            <a:ext cx="759792" cy="616225"/>
          </a:xfrm>
          <a:prstGeom prst="rect">
            <a:avLst/>
          </a:prstGeom>
          <a:solidFill>
            <a:srgbClr val="7030A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LSTM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or</a:t>
            </a:r>
          </a:p>
          <a:p>
            <a:pPr algn="ctr"/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GRU</a:t>
            </a:r>
          </a:p>
        </p:txBody>
      </p:sp>
      <p:sp>
        <p:nvSpPr>
          <p:cNvPr id="61" name="Rectangle 60"/>
          <p:cNvSpPr/>
          <p:nvPr/>
        </p:nvSpPr>
        <p:spPr>
          <a:xfrm>
            <a:off x="9099809" y="5912494"/>
            <a:ext cx="780969" cy="181113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Rectangle 61"/>
          <p:cNvSpPr/>
          <p:nvPr/>
        </p:nvSpPr>
        <p:spPr>
          <a:xfrm>
            <a:off x="10815996" y="5922154"/>
            <a:ext cx="780969" cy="181113"/>
          </a:xfrm>
          <a:prstGeom prst="rect">
            <a:avLst/>
          </a:prstGeom>
          <a:solidFill>
            <a:srgbClr val="0070C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4" name="Elbow Connector 63"/>
          <p:cNvCxnSpPr>
            <a:stCxn id="41" idx="2"/>
            <a:endCxn id="11" idx="0"/>
          </p:cNvCxnSpPr>
          <p:nvPr/>
        </p:nvCxnSpPr>
        <p:spPr>
          <a:xfrm rot="5400000">
            <a:off x="8338611" y="1997867"/>
            <a:ext cx="299059" cy="1434560"/>
          </a:xfrm>
          <a:prstGeom prst="bentConnector3">
            <a:avLst>
              <a:gd name="adj1" fmla="val 464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41" idx="2"/>
            <a:endCxn id="39" idx="0"/>
          </p:cNvCxnSpPr>
          <p:nvPr/>
        </p:nvCxnSpPr>
        <p:spPr>
          <a:xfrm rot="16200000" flipH="1">
            <a:off x="10059509" y="1711529"/>
            <a:ext cx="274764" cy="19829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41" idx="2"/>
            <a:endCxn id="37" idx="0"/>
          </p:cNvCxnSpPr>
          <p:nvPr/>
        </p:nvCxnSpPr>
        <p:spPr>
          <a:xfrm rot="16200000" flipH="1">
            <a:off x="9202429" y="2568609"/>
            <a:ext cx="279181" cy="27319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</p:cNvCxnSpPr>
          <p:nvPr/>
        </p:nvCxnSpPr>
        <p:spPr>
          <a:xfrm rot="16200000" flipH="1">
            <a:off x="7679629" y="3529465"/>
            <a:ext cx="184025" cy="1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8952392" y="3620144"/>
            <a:ext cx="1060176" cy="614018"/>
            <a:chOff x="7593496" y="3604592"/>
            <a:chExt cx="1060176" cy="614018"/>
          </a:xfrm>
        </p:grpSpPr>
        <p:sp>
          <p:nvSpPr>
            <p:cNvPr id="76" name="Trapezoid 75"/>
            <p:cNvSpPr/>
            <p:nvPr/>
          </p:nvSpPr>
          <p:spPr>
            <a:xfrm flipV="1">
              <a:off x="7593496" y="3604592"/>
              <a:ext cx="1060176" cy="614018"/>
            </a:xfrm>
            <a:prstGeom prst="trapezoid">
              <a:avLst/>
            </a:prstGeom>
            <a:solidFill>
              <a:schemeClr val="accent6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7801113" y="3679687"/>
              <a:ext cx="643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CNN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Layers</a:t>
              </a:r>
              <a:endPara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663243" y="3620148"/>
            <a:ext cx="1060176" cy="614018"/>
            <a:chOff x="7593496" y="3604592"/>
            <a:chExt cx="1060176" cy="614018"/>
          </a:xfrm>
        </p:grpSpPr>
        <p:sp>
          <p:nvSpPr>
            <p:cNvPr id="79" name="Trapezoid 78"/>
            <p:cNvSpPr/>
            <p:nvPr/>
          </p:nvSpPr>
          <p:spPr>
            <a:xfrm flipV="1">
              <a:off x="7593496" y="3604592"/>
              <a:ext cx="1060176" cy="614018"/>
            </a:xfrm>
            <a:prstGeom prst="trapezoid">
              <a:avLst/>
            </a:prstGeom>
            <a:solidFill>
              <a:schemeClr val="accent6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801113" y="3679687"/>
              <a:ext cx="643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CNN</a:t>
              </a:r>
            </a:p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  <a:latin typeface="맑은 고딕" pitchFamily="50" charset="-127"/>
                  <a:ea typeface="맑은 고딕" pitchFamily="50" charset="-127"/>
                </a:rPr>
                <a:t>Layers</a:t>
              </a:r>
              <a:endParaRPr lang="ko-KR" altLang="en-US" sz="12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cxnSp>
        <p:nvCxnSpPr>
          <p:cNvPr id="81" name="Straight Arrow Connector 80"/>
          <p:cNvCxnSpPr>
            <a:stCxn id="37" idx="2"/>
            <a:endCxn id="76" idx="2"/>
          </p:cNvCxnSpPr>
          <p:nvPr/>
        </p:nvCxnSpPr>
        <p:spPr>
          <a:xfrm rot="16200000" flipH="1">
            <a:off x="9379656" y="3517319"/>
            <a:ext cx="201787" cy="38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39" idx="2"/>
          </p:cNvCxnSpPr>
          <p:nvPr/>
        </p:nvCxnSpPr>
        <p:spPr>
          <a:xfrm rot="16200000" flipH="1">
            <a:off x="11087742" y="3514559"/>
            <a:ext cx="206208" cy="4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16" idx="0"/>
            <a:endCxn id="54" idx="0"/>
          </p:cNvCxnSpPr>
          <p:nvPr/>
        </p:nvCxnSpPr>
        <p:spPr>
          <a:xfrm rot="16200000" flipH="1">
            <a:off x="7692264" y="4316437"/>
            <a:ext cx="162618" cy="2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54" idx="2"/>
            <a:endCxn id="58" idx="0"/>
          </p:cNvCxnSpPr>
          <p:nvPr/>
        </p:nvCxnSpPr>
        <p:spPr>
          <a:xfrm rot="16200000" flipH="1">
            <a:off x="7696314" y="5093529"/>
            <a:ext cx="159027" cy="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54" idx="3"/>
            <a:endCxn id="56" idx="1"/>
          </p:cNvCxnSpPr>
          <p:nvPr/>
        </p:nvCxnSpPr>
        <p:spPr>
          <a:xfrm flipV="1">
            <a:off x="8154619" y="4703417"/>
            <a:ext cx="950266" cy="3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16" idx="3"/>
            <a:endCxn id="76" idx="1"/>
          </p:cNvCxnSpPr>
          <p:nvPr/>
        </p:nvCxnSpPr>
        <p:spPr>
          <a:xfrm flipV="1">
            <a:off x="8225759" y="3927153"/>
            <a:ext cx="803385" cy="2116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76" idx="3"/>
            <a:endCxn id="79" idx="1"/>
          </p:cNvCxnSpPr>
          <p:nvPr/>
        </p:nvCxnSpPr>
        <p:spPr>
          <a:xfrm>
            <a:off x="9935816" y="3927153"/>
            <a:ext cx="804179" cy="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8142116" y="3926404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 dirty="0" smtClean="0">
                <a:latin typeface="맑은 고딕" pitchFamily="50" charset="-127"/>
                <a:ea typeface="맑은 고딕" pitchFamily="50" charset="-127"/>
              </a:rPr>
              <a:t>Share Weights</a:t>
            </a:r>
          </a:p>
          <a:p>
            <a:pPr algn="ctr"/>
            <a:r>
              <a:rPr lang="en-US" altLang="ko-KR" sz="700" b="1" dirty="0" smtClean="0">
                <a:latin typeface="맑은 고딕" pitchFamily="50" charset="-127"/>
                <a:ea typeface="맑은 고딕" pitchFamily="50" charset="-127"/>
              </a:rPr>
              <a:t>Use Same Network</a:t>
            </a:r>
            <a:endParaRPr lang="ko-KR" altLang="en-US" sz="7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9832387" y="3945454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 dirty="0" smtClean="0">
                <a:latin typeface="맑은 고딕" pitchFamily="50" charset="-127"/>
                <a:ea typeface="맑은 고딕" pitchFamily="50" charset="-127"/>
              </a:rPr>
              <a:t>Share Weights</a:t>
            </a:r>
          </a:p>
          <a:p>
            <a:pPr algn="ctr"/>
            <a:r>
              <a:rPr lang="en-US" altLang="ko-KR" sz="700" b="1" dirty="0" smtClean="0">
                <a:latin typeface="맑은 고딕" pitchFamily="50" charset="-127"/>
                <a:ea typeface="맑은 고딕" pitchFamily="50" charset="-127"/>
              </a:rPr>
              <a:t>Use Same Network</a:t>
            </a:r>
            <a:endParaRPr lang="ko-KR" altLang="en-US" sz="700" b="1" dirty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106" name="Straight Arrow Connector 105"/>
          <p:cNvCxnSpPr>
            <a:stCxn id="56" idx="3"/>
            <a:endCxn id="57" idx="1"/>
          </p:cNvCxnSpPr>
          <p:nvPr/>
        </p:nvCxnSpPr>
        <p:spPr>
          <a:xfrm>
            <a:off x="9864677" y="4703417"/>
            <a:ext cx="952162" cy="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76" idx="0"/>
            <a:endCxn id="56" idx="0"/>
          </p:cNvCxnSpPr>
          <p:nvPr/>
        </p:nvCxnSpPr>
        <p:spPr>
          <a:xfrm rot="16200000" flipH="1">
            <a:off x="9403059" y="4313582"/>
            <a:ext cx="161142" cy="230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56" idx="2"/>
            <a:endCxn id="59" idx="0"/>
          </p:cNvCxnSpPr>
          <p:nvPr/>
        </p:nvCxnSpPr>
        <p:spPr>
          <a:xfrm rot="16200000" flipH="1">
            <a:off x="9406372" y="5089937"/>
            <a:ext cx="159027" cy="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57" idx="2"/>
            <a:endCxn id="60" idx="0"/>
          </p:cNvCxnSpPr>
          <p:nvPr/>
        </p:nvCxnSpPr>
        <p:spPr>
          <a:xfrm rot="16200000" flipH="1">
            <a:off x="11118326" y="5090579"/>
            <a:ext cx="159027" cy="2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79" idx="0"/>
            <a:endCxn id="57" idx="0"/>
          </p:cNvCxnSpPr>
          <p:nvPr/>
        </p:nvCxnSpPr>
        <p:spPr>
          <a:xfrm rot="16200000" flipH="1">
            <a:off x="11114143" y="4313354"/>
            <a:ext cx="161780" cy="34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stCxn id="60" idx="2"/>
            <a:endCxn id="62" idx="0"/>
          </p:cNvCxnSpPr>
          <p:nvPr/>
        </p:nvCxnSpPr>
        <p:spPr>
          <a:xfrm rot="16200000" flipH="1">
            <a:off x="11135347" y="5851019"/>
            <a:ext cx="134731" cy="75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59" idx="3"/>
            <a:endCxn id="60" idx="1"/>
          </p:cNvCxnSpPr>
          <p:nvPr/>
        </p:nvCxnSpPr>
        <p:spPr>
          <a:xfrm>
            <a:off x="9866886" y="5478669"/>
            <a:ext cx="952162" cy="64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>
            <a:stCxn id="58" idx="3"/>
            <a:endCxn id="59" idx="1"/>
          </p:cNvCxnSpPr>
          <p:nvPr/>
        </p:nvCxnSpPr>
        <p:spPr>
          <a:xfrm flipV="1">
            <a:off x="8156828" y="5478669"/>
            <a:ext cx="950266" cy="35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>
            <a:stCxn id="58" idx="2"/>
            <a:endCxn id="26" idx="0"/>
          </p:cNvCxnSpPr>
          <p:nvPr/>
        </p:nvCxnSpPr>
        <p:spPr>
          <a:xfrm rot="16200000" flipH="1">
            <a:off x="7709702" y="5857603"/>
            <a:ext cx="136847" cy="23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59" idx="2"/>
            <a:endCxn id="61" idx="0"/>
          </p:cNvCxnSpPr>
          <p:nvPr/>
        </p:nvCxnSpPr>
        <p:spPr>
          <a:xfrm rot="16200000" flipH="1">
            <a:off x="9425786" y="5847985"/>
            <a:ext cx="125713" cy="33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26" idx="2"/>
            <a:endCxn id="34" idx="0"/>
          </p:cNvCxnSpPr>
          <p:nvPr/>
        </p:nvCxnSpPr>
        <p:spPr>
          <a:xfrm rot="16200000" flipH="1">
            <a:off x="8449542" y="5438108"/>
            <a:ext cx="362968" cy="170341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>
            <a:stCxn id="61" idx="2"/>
            <a:endCxn id="34" idx="0"/>
          </p:cNvCxnSpPr>
          <p:nvPr/>
        </p:nvCxnSpPr>
        <p:spPr>
          <a:xfrm rot="5400000">
            <a:off x="9297668" y="6278675"/>
            <a:ext cx="377694" cy="7559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Elbow Connector 143"/>
          <p:cNvCxnSpPr>
            <a:stCxn id="62" idx="2"/>
            <a:endCxn id="34" idx="0"/>
          </p:cNvCxnSpPr>
          <p:nvPr/>
        </p:nvCxnSpPr>
        <p:spPr>
          <a:xfrm rot="5400000">
            <a:off x="10160591" y="5425411"/>
            <a:ext cx="368034" cy="17237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9858763" y="2073005"/>
            <a:ext cx="201529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: 3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Image Shape : 3 x W x H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Input Data Shape : ( T , 3, W, H 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9853683" y="6324769"/>
            <a:ext cx="179247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itchFamily="50" charset="-127"/>
                <a:ea typeface="맑은 고딕" pitchFamily="50" charset="-127"/>
              </a:rPr>
              <a:t>Timestep</a:t>
            </a:r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 : 3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Single Output Shape : 1 x N</a:t>
            </a:r>
          </a:p>
          <a:p>
            <a:r>
              <a:rPr lang="en-US" altLang="ko-KR" sz="900" b="1" dirty="0" smtClean="0">
                <a:latin typeface="맑은 고딕" pitchFamily="50" charset="-127"/>
                <a:ea typeface="맑은 고딕" pitchFamily="50" charset="-127"/>
              </a:rPr>
              <a:t>Output Data Shape : ( T , N )</a:t>
            </a:r>
            <a:endParaRPr lang="ko-KR" altLang="en-US" sz="9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CNN – LSTM/GRU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다차원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통합하여 네트워크를 설계하기 때문에 매우 많은 메모리를 소모함 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(※ </a:t>
            </a:r>
            <a:r>
              <a:rPr lang="ko-KR" altLang="en-US" sz="1400" b="1" spc="-40" dirty="0" smtClean="0">
                <a:solidFill>
                  <a:srgbClr val="00B050"/>
                </a:solidFill>
              </a:rPr>
              <a:t>특히 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rgbClr val="00B050"/>
                </a:solidFill>
              </a:rPr>
              <a:t>에서 많이 소모됨</a:t>
            </a:r>
            <a:r>
              <a:rPr lang="en-US" altLang="ko-KR" sz="1400" b="1" spc="-40" dirty="0" smtClean="0">
                <a:solidFill>
                  <a:srgbClr val="00B050"/>
                </a:solidFill>
              </a:rPr>
              <a:t>)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 – 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동시 학습이 매우 어려움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과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서로 다른 학습 목표를 가지고 있음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(※ CNN : Feature </a:t>
            </a:r>
            <a:r>
              <a:rPr lang="en-US" altLang="ko-KR" sz="1200" b="1" spc="-40" dirty="0" err="1" smtClean="0">
                <a:solidFill>
                  <a:srgbClr val="00B050"/>
                </a:solidFill>
              </a:rPr>
              <a:t>Extration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 / LSTM/GRU : Time-Series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데이터 학습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)</a:t>
            </a: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Forward Pass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 → LSTM/GRU, Backward Pass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 → CNN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순서로 연산이 수행됨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학습 초기에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에서 제대로된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가 추출되지 않으면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서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에서 제대로된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데이터 학습이 될 수 없음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70" dirty="0" smtClean="0">
                <a:solidFill>
                  <a:schemeClr val="tx1"/>
                </a:solidFill>
              </a:rPr>
              <a:t>효과적인 학습을 위해서는 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Domain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에 적합한 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를 추출할 수 있는 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CNN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네트워크를 먼저 학습시켜야함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. CNN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만 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Freeze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한 후 </a:t>
            </a:r>
            <a:r>
              <a:rPr lang="en-US" altLang="ko-KR" sz="1200" b="1" spc="-7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200" b="1" spc="-70" dirty="0" smtClean="0">
                <a:solidFill>
                  <a:schemeClr val="tx1"/>
                </a:solidFill>
              </a:rPr>
              <a:t>를 학습시켜야함</a:t>
            </a:r>
            <a:endParaRPr lang="en-US" altLang="ko-KR" sz="1200" b="1" spc="-7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809498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CNN – LSTM/GRU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다차원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Time-Series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데이터셋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연속적인 이미지 데이터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비디오 영상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처리 분야에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CNN – 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적용하는 사례가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Latent Feature Vector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Flatten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되어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들어가야하는 점 때문에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Spatial Feature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소실된다는 문제점이 있음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이로 인해 내부적으로 다차원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Kernel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사용하는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CNN – LSTM/GRU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통합 버전인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Convolutional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제안되어 사용됨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.</a:t>
            </a: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(※ </a:t>
            </a:r>
            <a:r>
              <a:rPr lang="en-US" altLang="ko-KR" sz="1100" b="1" spc="-40" dirty="0" err="1" smtClean="0">
                <a:solidFill>
                  <a:srgbClr val="00B050"/>
                </a:solidFill>
              </a:rPr>
              <a:t>Convolutional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 LSTM Network: A Machine Learning Approach for Precipitation </a:t>
            </a:r>
            <a:r>
              <a:rPr lang="en-US" altLang="ko-KR" sz="1100" b="1" spc="-40" dirty="0" err="1" smtClean="0">
                <a:solidFill>
                  <a:srgbClr val="00B050"/>
                </a:solidFill>
              </a:rPr>
              <a:t>Nowcasting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 (</a:t>
            </a:r>
            <a:r>
              <a:rPr lang="en-US" altLang="ko-KR" sz="1100" b="1" spc="-40" dirty="0" err="1" smtClean="0">
                <a:solidFill>
                  <a:srgbClr val="00B050"/>
                </a:solidFill>
              </a:rPr>
              <a:t>NeurIPS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 2015))</a:t>
            </a:r>
            <a:endParaRPr lang="en-US" altLang="ko-KR" sz="1400" b="1" spc="-40" dirty="0" smtClean="0">
              <a:solidFill>
                <a:srgbClr val="00B050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학습 후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LSTM/GRU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학습이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권장됨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50" dirty="0" smtClean="0">
                <a:solidFill>
                  <a:schemeClr val="tx1"/>
                </a:solidFill>
              </a:rPr>
              <a:t>Backpropagation 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시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LSTM/GRU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와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CNN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Gradient</a:t>
            </a:r>
            <a:r>
              <a:rPr lang="ko-KR" altLang="en-US" sz="1400" b="1" spc="-50" dirty="0" smtClean="0">
                <a:solidFill>
                  <a:schemeClr val="tx1"/>
                </a:solidFill>
              </a:rPr>
              <a:t>가 다같이 누적되기에 </a:t>
            </a:r>
            <a:r>
              <a:rPr lang="en-US" altLang="ko-KR" sz="1400" b="1" spc="-50" dirty="0" smtClean="0">
                <a:solidFill>
                  <a:schemeClr val="tx1"/>
                </a:solidFill>
              </a:rPr>
              <a:t>Gradient Explosion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발생하는 것을 주의하여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Optimizer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설정해야함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2480" b="13475"/>
          <a:stretch>
            <a:fillRect/>
          </a:stretch>
        </p:blipFill>
        <p:spPr bwMode="auto">
          <a:xfrm>
            <a:off x="8787449" y="1935480"/>
            <a:ext cx="2962591" cy="2202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49983" y="4880294"/>
            <a:ext cx="3058818" cy="1164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326120" y="4242117"/>
            <a:ext cx="386588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Conv</a:t>
            </a:r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LSTM</a:t>
            </a:r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 Cell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An introduction to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ConvLSTM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https://medium.com/neuronio/an-introduction-to-convlstm-55c9025563a7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51240" y="6070917"/>
            <a:ext cx="3230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LSTM Network: A Machine Learning Approach for Precipitation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Nowcasting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(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NeurIPS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2015)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https://papers.nips.cc/paper/2015/file/07563a3fe3bbe7e3ba84431ad9d055af-Paper.pdf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6540501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Residual Connection / Skip Connection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구조적 개선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개요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err="1" smtClean="0">
                <a:solidFill>
                  <a:schemeClr val="tx1"/>
                </a:solidFill>
              </a:rPr>
              <a:t>ResNet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논문에서 제안한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딥러닝 네트워크 연결 구조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특정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출력값을 몇 단계 건너 뛰어서 다른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입력에 통합하여 입력값으로 사용하는 딥러닝 네트워크 구조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특징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Feature Reusability (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재사용성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확보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60" dirty="0" smtClean="0">
                <a:solidFill>
                  <a:schemeClr val="tx1"/>
                </a:solidFill>
              </a:rPr>
              <a:t>Forward Pass 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과정에서 몇 단계 전에서 추출된 </a:t>
            </a:r>
            <a:r>
              <a:rPr lang="en-US" altLang="ko-KR" sz="1200" b="1" spc="-60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spc="-60" dirty="0" smtClean="0">
                <a:solidFill>
                  <a:schemeClr val="tx1"/>
                </a:solidFill>
              </a:rPr>
              <a:t>를 추가적으로 입력받아 사용함</a:t>
            </a:r>
            <a:endParaRPr lang="en-US" altLang="ko-KR" sz="1200" b="1" spc="-6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50" dirty="0" smtClean="0">
                <a:solidFill>
                  <a:schemeClr val="tx1"/>
                </a:solidFill>
              </a:rPr>
              <a:t>Backward Pass / Backpropagation </a:t>
            </a:r>
            <a:r>
              <a:rPr lang="ko-KR" altLang="en-US" sz="1200" b="1" spc="-50" dirty="0" smtClean="0">
                <a:solidFill>
                  <a:schemeClr val="tx1"/>
                </a:solidFill>
              </a:rPr>
              <a:t>과정에서 직전</a:t>
            </a:r>
            <a:r>
              <a:rPr lang="en-US" altLang="ko-KR" sz="1200" b="1" spc="-50" dirty="0" smtClean="0">
                <a:solidFill>
                  <a:schemeClr val="tx1"/>
                </a:solidFill>
              </a:rPr>
              <a:t>/</a:t>
            </a:r>
            <a:r>
              <a:rPr lang="ko-KR" altLang="en-US" sz="1200" b="1" spc="-50" dirty="0" smtClean="0">
                <a:solidFill>
                  <a:schemeClr val="tx1"/>
                </a:solidFill>
              </a:rPr>
              <a:t>직후 </a:t>
            </a:r>
            <a:r>
              <a:rPr lang="en-US" altLang="ko-KR" sz="1200" b="1" spc="-50" dirty="0" smtClean="0">
                <a:solidFill>
                  <a:schemeClr val="tx1"/>
                </a:solidFill>
              </a:rPr>
              <a:t>Layer </a:t>
            </a:r>
            <a:r>
              <a:rPr lang="ko-KR" altLang="en-US" sz="1200" b="1" spc="-50" dirty="0" smtClean="0">
                <a:solidFill>
                  <a:schemeClr val="tx1"/>
                </a:solidFill>
              </a:rPr>
              <a:t>끼리 뿐만 아니라 여러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단계에 걸쳐서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 Flow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확보할 수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Residual Connection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통해 전반적인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 Flow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확보함으로서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Feature Reusability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를 부여하여 </a:t>
            </a:r>
            <a:r>
              <a:rPr lang="en-US" altLang="ko-KR" sz="1200" b="1" spc="-80" dirty="0" smtClean="0">
                <a:solidFill>
                  <a:schemeClr val="tx1"/>
                </a:solidFill>
              </a:rPr>
              <a:t>Gradient Vanishing</a:t>
            </a:r>
            <a:r>
              <a:rPr lang="ko-KR" altLang="en-US" sz="1200" b="1" spc="-80" dirty="0" smtClean="0">
                <a:solidFill>
                  <a:schemeClr val="tx1"/>
                </a:solidFill>
              </a:rPr>
              <a:t>을 효과적으로 방지하고 학습 수렴을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유도할 수 있음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038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90" dirty="0" smtClean="0">
                <a:solidFill>
                  <a:schemeClr val="tx1"/>
                </a:solidFill>
              </a:rPr>
              <a:t>데이터 누적 방식에 따라 </a:t>
            </a:r>
            <a:r>
              <a:rPr lang="en-US" altLang="ko-KR" sz="1200" b="1" spc="-90" dirty="0" smtClean="0">
                <a:solidFill>
                  <a:schemeClr val="tx1"/>
                </a:solidFill>
              </a:rPr>
              <a:t>Element-wise Addition, Channel-wise Concatenation </a:t>
            </a:r>
            <a:r>
              <a:rPr lang="ko-KR" altLang="en-US" sz="1200" b="1" spc="-90" dirty="0" smtClean="0">
                <a:solidFill>
                  <a:schemeClr val="tx1"/>
                </a:solidFill>
              </a:rPr>
              <a:t>등 사용함</a:t>
            </a:r>
            <a:endParaRPr lang="en-US" altLang="ko-KR" sz="1200" b="1" spc="-90" dirty="0" smtClean="0">
              <a:solidFill>
                <a:schemeClr val="tx1"/>
              </a:solidFill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78358" y="4230080"/>
            <a:ext cx="2975388" cy="2041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554044" y="6215753"/>
            <a:ext cx="42467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U-Net (Encoder–Decoder)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구조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U-Net: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Networks for Biomedical Image Segmentation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https://arxiv.org/pdf/1505.04597.pdf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/>
          <a:srcRect b="17034"/>
          <a:stretch>
            <a:fillRect/>
          </a:stretch>
        </p:blipFill>
        <p:spPr bwMode="auto">
          <a:xfrm>
            <a:off x="9433561" y="1912938"/>
            <a:ext cx="2357120" cy="163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 l="6612" r="10671" b="13403"/>
          <a:stretch>
            <a:fillRect/>
          </a:stretch>
        </p:blipFill>
        <p:spPr bwMode="auto">
          <a:xfrm>
            <a:off x="6929120" y="2026603"/>
            <a:ext cx="2384433" cy="1407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548204" y="3477633"/>
            <a:ext cx="2910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Residual Connection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Deep Residual Learning for Image Recognition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https://ieeexplore.ieee.org/document/7780459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81244" y="3472553"/>
            <a:ext cx="29107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err="1" smtClean="0">
                <a:latin typeface="맑은 고딕" pitchFamily="50" charset="-127"/>
                <a:ea typeface="맑은 고딕" pitchFamily="50" charset="-127"/>
              </a:rPr>
              <a:t>DenseNet</a:t>
            </a:r>
            <a:endParaRPr lang="en-US" altLang="ko-KR" sz="10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Densely Connected </a:t>
            </a:r>
            <a:r>
              <a:rPr lang="en-US" altLang="ko-KR" sz="800" b="1" dirty="0" err="1" smtClean="0">
                <a:latin typeface="맑은 고딕" pitchFamily="50" charset="-127"/>
                <a:ea typeface="맑은 고딕" pitchFamily="50" charset="-127"/>
              </a:rPr>
              <a:t>Convolutional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 Networks</a:t>
            </a:r>
            <a:endParaRPr lang="en-US" sz="8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https://ieeexplore.ieee.org/document/8099726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398926"/>
            <a:ext cx="11159464" cy="68951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3200" b="1" spc="-30" dirty="0" smtClean="0">
                <a:solidFill>
                  <a:schemeClr val="bg1"/>
                </a:solidFill>
              </a:rPr>
              <a:t>Dataset Generation / Selection / Management</a:t>
            </a:r>
            <a:endParaRPr lang="ko-KR" altLang="en-US" sz="32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1050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Training </a:t>
            </a:r>
            <a:r>
              <a:rPr lang="en-US" altLang="ko-KR" b="1" spc="-30" dirty="0" err="1" smtClean="0"/>
              <a:t>PipeLine</a:t>
            </a:r>
            <a:r>
              <a:rPr lang="en-US" altLang="ko-KR" b="1" spc="-30" dirty="0" smtClean="0"/>
              <a:t> and</a:t>
            </a:r>
            <a:br>
              <a:rPr lang="en-US" altLang="ko-KR" b="1" spc="-30" dirty="0" smtClean="0"/>
            </a:br>
            <a:r>
              <a:rPr lang="en-US" altLang="ko-KR" b="1" spc="-30" dirty="0" smtClean="0"/>
              <a:t>Deep Learning Network Design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Residual Connection / Skip Connection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구조적 개선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단점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Residual Connection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만드는 과정에서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덩치가 커짐에 따라 메모리 사용률이 높아질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Residual Connection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만들기 위해 출력값 크기를 맞추기 위해 추가적인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사용할 수도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사용 현황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Residual Connection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은 딥러닝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네트워크의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깊이가 커지고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구조가 복잡해짐에 따라 네트워크 전반의 데이터 흐름을 확보하기 위해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필수적으로 사용되는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경향임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  (ex :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ResNet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U-Net, Transformer, VGG, Inception,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DenseNet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MobileNet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etc)</a:t>
            </a:r>
          </a:p>
          <a:p>
            <a:pPr marL="501800" lvl="1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주의사항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연결하는 입출력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Data Shape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맞춰야하기 때문에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Forward Pass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정의하는 과정에서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Data Shape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 연결 방향을 제대로 확인해야함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419946"/>
            <a:ext cx="11159464" cy="68951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ko-KR" sz="2800" b="1" spc="-30" dirty="0" smtClean="0">
                <a:solidFill>
                  <a:schemeClr val="bg1"/>
                </a:solidFill>
              </a:rPr>
              <a:t>Optimizer Selection and Learning Rate Scheduling</a:t>
            </a:r>
            <a:endParaRPr lang="ko-KR" altLang="en-US" sz="28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1136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Optimizer Selection and Learning Rate Scheduling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Optimizer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선정 기준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01914"/>
            <a:ext cx="5607050" cy="27941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6153151" y="2559050"/>
            <a:ext cx="55689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딥러닝 네트워크의 학습 가능성에 따라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Optimizer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를 선정함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기존의 연구를 통해 학습이 가능하다고 판명된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Task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과 딥러닝 네트워크 구조에 대해서는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Adaptive Gradient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연산과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Momentum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메커니즘을 적용할 수 있는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Adaptive Optimizer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를 적용함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주어진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Task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의 학습 가능성이 판명되지 않은 경우에는 고전적인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Stochastic Gradient Descent (SGD)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부터 적용하여 현재 데이터셋과 딥러닝 네트워크를 이용한 학습 가능성을 판단함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SGD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사용시 전반적인 학습 추이가 학습 가능하다고 판단되면 이후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Momentum, Adaptive Gradient 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등을 순차적으로 적용함</a:t>
            </a: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endParaRPr lang="en-US" altLang="ko-KR" sz="140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177800" indent="-177800">
              <a:buFont typeface="Wingdings" pitchFamily="2" charset="2"/>
              <a:buChar char="§"/>
              <a:tabLst>
                <a:tab pos="88900" algn="l"/>
              </a:tabLst>
            </a:pP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반대로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Adaptive Optimizer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를 사용했으나 학습이 제대로 안되면 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SGD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로 다시 회귀하여 처음부터 학습 가능성을 다시 테스트함</a:t>
            </a:r>
            <a:endParaRPr lang="ko-KR" altLang="en-US" sz="14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0353" y="5501957"/>
            <a:ext cx="371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itchFamily="50" charset="-127"/>
                <a:ea typeface="맑은 고딕" pitchFamily="50" charset="-127"/>
              </a:rPr>
              <a:t>Optimizer </a:t>
            </a:r>
            <a:r>
              <a:rPr lang="ko-KR" altLang="en-US" sz="1000" b="1" dirty="0" smtClean="0">
                <a:latin typeface="맑은 고딕" pitchFamily="50" charset="-127"/>
                <a:ea typeface="맑은 고딕" pitchFamily="50" charset="-127"/>
              </a:rPr>
              <a:t>개발 계보</a:t>
            </a:r>
            <a:endParaRPr lang="en-US" altLang="ko-KR" sz="400" b="1" dirty="0" smtClean="0">
              <a:latin typeface="맑은 고딕" pitchFamily="50" charset="-127"/>
              <a:ea typeface="맑은 고딕" pitchFamily="50" charset="-127"/>
            </a:endParaRPr>
          </a:p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://www.slideshare.net/yongho/ss-79607172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Optimizer Selection and Learning Rate Scheduling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Learning Rate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선정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는 클수록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…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Big Step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Epoch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마다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크게하기 때문에 학습 속도가 빠름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하지만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Minima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도달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/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수렴하지 못하고 특정 구간에서 방황함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는 작을수록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…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Small Step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Epoch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마다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Update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작게하기 때문에 상대적으로 더 낮은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Loss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도달할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하지만 학습 소요 시간이 크게 증가하며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Local Minima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에 빠져서 네트워크가 최적화되지 못할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너무 낮으면 실질적으로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으로 취급될 수 있음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(∵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컴퓨터 실수 체계의 구조로 인해 너무 미세한 연산이 쉽지 않음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Optimizer Selection and Learning Rate Scheduling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Learning Rate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선정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는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Hyper Parameter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이기에 최적의 성능을 낼 수 있는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직접 찾아야함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통상적으로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1e-5 ~ 1e-7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많은 논문에서 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학습하는 네트워크의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Numerical Precision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고려하여 학습에 유효한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선정해야함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ex :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만약 네트워크가 수용할 수 있는 최대 소수점이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1e-5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단위일 때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, Learning Rate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1e-7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로 사용하게될 경우 대부분의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값을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0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으로 취급하여 유효한 학습이 발생하지 않음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Learning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선정 노하우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: “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크게 시작해서 줄여가기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”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만약 학습하려는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이 이미 다른 논문이나 연구에 의해서 학습이 가능하다는 것이 판명이 된 경우 통상적으로 사용하는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1e-5 ~ 1e-7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적용함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만약 학습하려는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학습 가능성이 불분명한 경우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1e-3 ~ 1e-5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단위로 크게 잡고 시작해서 학습 가능 여부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(Training/Validation Loss Function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감소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, Accuracy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증가 등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)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우선적으로 확인함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학습 가능이 가능하다면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1e-5 ~ 1e-7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단위로 감소시켜서 제대로된 학습을 수행함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Optimizer Selection and Learning Rate Scheduling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Learning Rate Scheduling =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추가적인 최적화 ≠ </a:t>
            </a:r>
            <a:r>
              <a:rPr lang="ko-KR" altLang="en-US" sz="1600" b="1" strike="sngStrike" dirty="0" smtClean="0">
                <a:solidFill>
                  <a:schemeClr val="tx1"/>
                </a:solidFill>
              </a:rPr>
              <a:t>불가능을 가능케하는 기적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매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Epoch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마다 변경시켜서 학습시키는 기법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고정된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는 네트워크 입장에서 학습 유연성이 떨어지는 접근 방법이라 할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학습 초기에는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Gradient Update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방향성이 확실하지 않은 상황에서 상황에 상관없이 무작정 나아가는 것과 유사함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학습 후기에는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Global Minima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향한 추가적인 최적화를 위해 미세하게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Update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하는 방법을 반영할 수 없음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학습 단계에 따라 유동적이게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Update Weight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적용하기 위해 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Epoch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마다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변경하는 기법이 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유동적인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Gradient Update Weight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통해 매우 복잡한 구조의 네트워크의 최적화를 이끌어낼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(※ Visual Transformer</a:t>
            </a:r>
            <a:r>
              <a:rPr lang="ko-KR" altLang="en-US" sz="1100" b="1" spc="-40" dirty="0" smtClean="0">
                <a:solidFill>
                  <a:srgbClr val="00B050"/>
                </a:solidFill>
              </a:rPr>
              <a:t>의 경우 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Learning Rate Scheduling</a:t>
            </a:r>
            <a:r>
              <a:rPr lang="ko-KR" altLang="en-US" sz="1100" b="1" spc="-40" dirty="0" smtClean="0">
                <a:solidFill>
                  <a:srgbClr val="00B050"/>
                </a:solidFill>
              </a:rPr>
              <a:t>을 이용하여 대규모 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FCN</a:t>
            </a:r>
            <a:r>
              <a:rPr lang="ko-KR" altLang="en-US" sz="1100" b="1" spc="-40" dirty="0" smtClean="0">
                <a:solidFill>
                  <a:srgbClr val="00B050"/>
                </a:solidFill>
              </a:rPr>
              <a:t>으로 구성된 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Transformer </a:t>
            </a:r>
            <a:r>
              <a:rPr lang="ko-KR" altLang="en-US" sz="1100" b="1" spc="-40" dirty="0" smtClean="0">
                <a:solidFill>
                  <a:srgbClr val="00B050"/>
                </a:solidFill>
              </a:rPr>
              <a:t>네트워크 최적화에 성공함</a:t>
            </a:r>
            <a:r>
              <a:rPr lang="en-US" altLang="ko-KR" sz="1100" b="1" spc="-40" dirty="0" smtClean="0">
                <a:solidFill>
                  <a:srgbClr val="00B050"/>
                </a:solidFill>
              </a:rPr>
              <a:t>)</a:t>
            </a: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Learning Rate Scheduling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은 추가적인 최적화에만 유효한 기법임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 Scheduling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은 기존에 학습이 가능하다고 판단된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DNN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네트워크의 추가적인 최적화에 주로 사용됨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학습이 매우 힘든 데이터셋 조건과 네트워크 구조에서 유동적으로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Learning Rate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바꾸는 것은 오히려 네트워크에게 혼란을 주는 악효과를 불러올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학습이 불가능한 상황을 가능으로 바꿔주는 마법의 기법이 아님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Post Processing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8727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smtClean="0"/>
              <a:t>Post Processing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Post Processing =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결과를 정제하기 위한 과정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Post Processing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을 사용하는 경우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1 : Task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 보다 적합한 형태로 출력값을 정리함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Classification Task :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추론 결과로 나온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Class Label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를 보여줌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입력 데이터에 대해 최대 확률을 가지는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Class Label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을 보여줌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     →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최대 확률을 가지는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Index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해당되는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Class Label 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선정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(※ Index = Class Label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로 </a:t>
            </a:r>
            <a:r>
              <a:rPr lang="en-US" altLang="ko-KR" sz="1200" b="1" spc="-40" dirty="0" err="1" smtClean="0">
                <a:solidFill>
                  <a:srgbClr val="00B050"/>
                </a:solidFill>
              </a:rPr>
              <a:t>Groundtruth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를 만든 경우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)</a:t>
            </a: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ko-KR" altLang="en-US" sz="1200" b="1" spc="-40" dirty="0" smtClean="0">
                <a:solidFill>
                  <a:schemeClr val="tx1"/>
                </a:solidFill>
              </a:rPr>
              <a:t>입력 데이터에 대해 각각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Class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에 대한 확률 또는 상위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Top 5 Class</a:t>
            </a:r>
            <a:r>
              <a:rPr lang="ko-KR" altLang="en-US" sz="1200" b="1" spc="-40" dirty="0" smtClean="0">
                <a:solidFill>
                  <a:schemeClr val="tx1"/>
                </a:solidFill>
              </a:rPr>
              <a:t>를 보여줌</a:t>
            </a:r>
            <a:endParaRPr lang="en-US" altLang="ko-KR" sz="1200" b="1" spc="-40" dirty="0" smtClean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Post Processing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을 사용하는 경우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2 :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보다 부드러운 결과값을 도출하기 위함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Regression Task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의 경우 입출력이 매우 다양하게 나올 수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40" dirty="0" smtClean="0">
                <a:solidFill>
                  <a:schemeClr val="tx1"/>
                </a:solidFill>
              </a:rPr>
              <a:t>입력에 대해 여러 추론 결과가 나오게되면 이를 정제하여 보다 정확한 값으로 개선할 필요가 있음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Noise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있는 데이터셋으로 학습하는 경우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Outlier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가 출력값으로 나올 경우가 높기에 이에 대한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Post Processing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메커니즘이 필요함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   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(※ Noise :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학습하려는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Task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에 직접적인 연관성이 없는 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Feature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및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 Pattern / </a:t>
            </a:r>
            <a:r>
              <a:rPr lang="ko-KR" altLang="en-US" sz="1200" b="1" spc="-40" dirty="0" smtClean="0">
                <a:solidFill>
                  <a:srgbClr val="00B050"/>
                </a:solidFill>
              </a:rPr>
              <a:t>학습에 방해되는 직간접적인 모든 요소들</a:t>
            </a:r>
            <a:r>
              <a:rPr lang="en-US" altLang="ko-KR" sz="1200" b="1" spc="-40" dirty="0" smtClean="0">
                <a:solidFill>
                  <a:srgbClr val="00B050"/>
                </a:solidFill>
              </a:rPr>
              <a:t>)</a:t>
            </a:r>
            <a:endParaRPr lang="en-US" altLang="ko-KR" sz="1400" b="1" spc="-40" dirty="0" smtClean="0">
              <a:solidFill>
                <a:srgbClr val="00B050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spc="-40" dirty="0" smtClean="0">
                <a:solidFill>
                  <a:schemeClr val="tx1"/>
                </a:solidFill>
              </a:rPr>
              <a:t>YOLO – NMS (Non-Maximum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Suppression) / Median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 /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Truncated </a:t>
            </a:r>
            <a:r>
              <a:rPr lang="en-US" altLang="ko-KR" sz="1200" b="1" spc="-40" dirty="0" smtClean="0">
                <a:solidFill>
                  <a:schemeClr val="tx1"/>
                </a:solidFill>
              </a:rPr>
              <a:t>Mean</a:t>
            </a:r>
            <a:endParaRPr lang="en-US" altLang="ko-KR" sz="1100" b="1" spc="-40" dirty="0" smtClean="0">
              <a:solidFill>
                <a:srgbClr val="00B050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endParaRPr lang="en-US" altLang="ko-KR" sz="1100" b="1" spc="-40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Tips for Fast Training and Data Loading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94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Tips for Fast Training and Data Loading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속도를 높이는 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1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병렬처리 기반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Dataloading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sz="1600" b="1" spc="-40" dirty="0" smtClean="0">
                <a:solidFill>
                  <a:schemeClr val="tx1"/>
                </a:solidFill>
              </a:rPr>
              <a:t>Batch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데이터 로딩 시 각각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Batch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데이터를 준비할 때 개별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Worker / Core / Thread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할당하여 작업함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병렬처리 기반 </a:t>
            </a:r>
            <a:r>
              <a:rPr lang="en-US" altLang="ko-KR" sz="1600" b="1" spc="-40" dirty="0" err="1" smtClean="0">
                <a:solidFill>
                  <a:schemeClr val="tx1"/>
                </a:solidFill>
              </a:rPr>
              <a:t>Dataloading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을 적용할 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Multiple Read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지원할 수 있는 파일 포맷을 사용해야함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병렬처리 기반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Multiple Read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수행 시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Critical Section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이 발생하는 점을 고려하여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Critical Section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발생을 최소화해야함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Lock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을 사용할 경우 </a:t>
            </a:r>
            <a:r>
              <a:rPr lang="en-US" altLang="ko-KR" sz="1400" b="1" spc="-40" dirty="0" err="1" smtClean="0">
                <a:solidFill>
                  <a:schemeClr val="tx1"/>
                </a:solidFill>
              </a:rPr>
              <a:t>Dataloading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과정에서 정지 상황이 발생하기에 오히려 학습 속도가 급격히 줄어듬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spc="-40" dirty="0" smtClean="0">
                <a:solidFill>
                  <a:schemeClr val="tx1"/>
                </a:solidFill>
              </a:rPr>
              <a:t>Critical Section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발생 최소화와 </a:t>
            </a:r>
            <a:r>
              <a:rPr lang="en-US" altLang="ko-KR" sz="1400" b="1" spc="-40" dirty="0" smtClean="0">
                <a:solidFill>
                  <a:schemeClr val="tx1"/>
                </a:solidFill>
              </a:rPr>
              <a:t>Multiple Read </a:t>
            </a:r>
            <a:r>
              <a:rPr lang="ko-KR" altLang="en-US" sz="1400" b="1" spc="-40" dirty="0" smtClean="0">
                <a:solidFill>
                  <a:schemeClr val="tx1"/>
                </a:solidFill>
              </a:rPr>
              <a:t>소요 시간이 최소화될 수 있도록 매커니즘을 구현해야함</a:t>
            </a:r>
            <a:endParaRPr lang="en-US" altLang="ko-KR" sz="1400" b="1" spc="-40" dirty="0" smtClean="0">
              <a:solidFill>
                <a:schemeClr val="tx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9270" y="4393603"/>
            <a:ext cx="3394930" cy="105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9" name="Group 8"/>
          <p:cNvGrpSpPr/>
          <p:nvPr/>
        </p:nvGrpSpPr>
        <p:grpSpPr>
          <a:xfrm>
            <a:off x="4823094" y="5540517"/>
            <a:ext cx="6596746" cy="1180323"/>
            <a:chOff x="1111442" y="5610087"/>
            <a:chExt cx="6923794" cy="1292083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11442" y="5628281"/>
              <a:ext cx="6923794" cy="10601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766365" y="5610087"/>
              <a:ext cx="1674192" cy="1060174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74148" y="6655949"/>
              <a:ext cx="147668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00" b="1" dirty="0" smtClean="0">
                  <a:latin typeface="맑은 고딕" pitchFamily="50" charset="-127"/>
                  <a:ea typeface="맑은 고딕" pitchFamily="50" charset="-127"/>
                </a:rPr>
                <a:t>Major I/O Bottleneck</a:t>
              </a:r>
              <a:endParaRPr lang="ko-KR" altLang="en-US" sz="1000" b="1" dirty="0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07739" y="3956456"/>
            <a:ext cx="5758662" cy="337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082040" y="3808307"/>
          <a:ext cx="10551160" cy="29094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84047"/>
                <a:gridCol w="7167113"/>
              </a:tblGrid>
              <a:tr h="550814">
                <a:tc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Single Core</a:t>
                      </a: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Non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Time-Series </a:t>
                      </a:r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Datalaoding</a:t>
                      </a:r>
                      <a:endParaRPr lang="en-US" altLang="ko-KR" sz="11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ko-KR" altLang="en-US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소요시간 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: N </a:t>
                      </a:r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Timestep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044000">
                <a:tc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Multi Core • Worker • Thread</a:t>
                      </a: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Non Time-Series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Dataloading</a:t>
                      </a:r>
                      <a:endParaRPr lang="en-US" altLang="ko-KR" sz="11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ko-KR" altLang="en-US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소요시간 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: 1 </a:t>
                      </a:r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Timestep</a:t>
                      </a:r>
                      <a:endParaRPr lang="ko-KR" altLang="en-US" sz="1100" b="1" dirty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  <a:tr h="1271109">
                <a:tc>
                  <a:txBody>
                    <a:bodyPr/>
                    <a:lstStyle/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Multi Core • Worker • Thread</a:t>
                      </a: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dirty="0" smtClean="0">
                          <a:latin typeface="맑은 고딕" pitchFamily="50" charset="-127"/>
                          <a:ea typeface="맑은 고딕" pitchFamily="50" charset="-127"/>
                        </a:rPr>
                        <a:t>Time-Series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Dataloading</a:t>
                      </a:r>
                      <a:endParaRPr lang="en-US" altLang="ko-KR" sz="11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Critical Section </a:t>
                      </a:r>
                      <a:r>
                        <a:rPr lang="ko-KR" altLang="en-US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발생에 따른 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Bottleneck </a:t>
                      </a:r>
                      <a:r>
                        <a:rPr lang="ko-KR" altLang="en-US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발생</a:t>
                      </a:r>
                      <a:endParaRPr lang="en-US" altLang="ko-KR" sz="1100" b="1" baseline="0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177800" indent="-177800" latinLnBrk="1">
                        <a:buFont typeface="Wingdings" pitchFamily="2" charset="2"/>
                        <a:buChar char="§"/>
                      </a:pPr>
                      <a:r>
                        <a:rPr lang="ko-KR" altLang="en-US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소요시간 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lang="ko-KR" altLang="en-US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최대 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2N + </a:t>
                      </a:r>
                      <a:r>
                        <a:rPr lang="el-GR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α</a:t>
                      </a:r>
                      <a:r>
                        <a:rPr lang="en-US" altLang="ko-KR" sz="1100" b="1" baseline="0" dirty="0" smtClean="0">
                          <a:latin typeface="맑은 고딕" pitchFamily="50" charset="-127"/>
                          <a:ea typeface="맑은 고딕" pitchFamily="50" charset="-127"/>
                        </a:rPr>
                        <a:t> </a:t>
                      </a:r>
                      <a:r>
                        <a:rPr lang="en-US" altLang="ko-KR" sz="1100" b="1" baseline="0" dirty="0" err="1" smtClean="0">
                          <a:latin typeface="맑은 고딕" pitchFamily="50" charset="-127"/>
                          <a:ea typeface="맑은 고딕" pitchFamily="50" charset="-127"/>
                        </a:rPr>
                        <a:t>Timestep</a:t>
                      </a:r>
                      <a:endParaRPr lang="ko-KR" altLang="en-US" sz="1100" b="1" dirty="0" smtClean="0"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Dataset Generation / Selection / Management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Deep Learning Network → </a:t>
            </a:r>
            <a:r>
              <a:rPr lang="en-US" altLang="ko-KR" sz="1600" b="1" u="sng" dirty="0" smtClean="0">
                <a:solidFill>
                  <a:schemeClr val="tx1"/>
                </a:solidFill>
              </a:rPr>
              <a:t>“Data-Driven”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Classifier / Processing Block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딥러닝 네트워크는 </a:t>
            </a:r>
            <a:r>
              <a:rPr lang="ko-KR" altLang="en-US" sz="1600" b="1" spc="-40" dirty="0" err="1" smtClean="0">
                <a:solidFill>
                  <a:schemeClr val="tx1"/>
                </a:solidFill>
              </a:rPr>
              <a:t>수천개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~ </a:t>
            </a:r>
            <a:r>
              <a:rPr lang="ko-KR" altLang="en-US" sz="1600" b="1" spc="-40" dirty="0" err="1" smtClean="0">
                <a:solidFill>
                  <a:schemeClr val="tx1"/>
                </a:solidFill>
              </a:rPr>
              <a:t>수십만개의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 대용량 데이터에서 목표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에 적합한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Feature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추출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• 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추적하는 것을 학습함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목표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에 적합한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를 갖춘 학습 데이터를 확보하는 것이 딥러닝 학습의 핵심임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주어진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데이터셋의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형태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(Data Representation / Format)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을 특성을 우선적으로 확인하는 것이 중요함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</a:rPr>
              <a:t>이미지와 같이 고정된 </a:t>
            </a:r>
            <a:r>
              <a:rPr lang="en-US" altLang="ko-KR" sz="1400" b="1" dirty="0">
                <a:solidFill>
                  <a:schemeClr val="tx1"/>
                </a:solidFill>
              </a:rPr>
              <a:t>2</a:t>
            </a:r>
            <a:r>
              <a:rPr lang="ko-KR" altLang="en-US" sz="1400" b="1" dirty="0">
                <a:solidFill>
                  <a:schemeClr val="tx1"/>
                </a:solidFill>
              </a:rPr>
              <a:t>차원 구조인가</a:t>
            </a:r>
            <a:r>
              <a:rPr lang="en-US" altLang="ko-KR" sz="1400" b="1" dirty="0">
                <a:solidFill>
                  <a:schemeClr val="tx1"/>
                </a:solidFill>
              </a:rPr>
              <a:t>? </a:t>
            </a:r>
            <a:r>
              <a:rPr lang="ko-KR" altLang="en-US" sz="1400" b="1" dirty="0">
                <a:solidFill>
                  <a:schemeClr val="tx1"/>
                </a:solidFill>
              </a:rPr>
              <a:t>아니면 다차원 데이터인가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?</a:t>
            </a:r>
          </a:p>
          <a:p>
            <a:pPr marL="896938" lvl="2" indent="-268288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맑은 고딕" pitchFamily="50" charset="-127"/>
              <a:buChar char="→"/>
            </a:pPr>
            <a:r>
              <a:rPr lang="ko-KR" altLang="en-US" sz="1050" b="1" dirty="0" smtClean="0">
                <a:solidFill>
                  <a:schemeClr val="tx1"/>
                </a:solidFill>
              </a:rPr>
              <a:t>데이터 구조에 따라 사용할 수 있는 네트워크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Layer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의 종류가 달라짐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marL="896938" lvl="2" indent="-268288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맑은 고딕" pitchFamily="50" charset="-127"/>
              <a:buChar char="→"/>
            </a:pPr>
            <a:r>
              <a:rPr lang="en-US" altLang="ko-KR" sz="1050" b="1" dirty="0" smtClean="0">
                <a:solidFill>
                  <a:schemeClr val="tx1"/>
                </a:solidFill>
              </a:rPr>
              <a:t>3D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구조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3D CNN, 2D CNN + RNN / 2D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구조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2D CNN, Transformer, Flatten + FC / 1D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 구조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: 1D CNN, Transformer, FC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err="1">
                <a:solidFill>
                  <a:schemeClr val="tx1"/>
                </a:solidFill>
              </a:rPr>
              <a:t>시계열</a:t>
            </a:r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차원 데이터인가</a:t>
            </a:r>
            <a:r>
              <a:rPr lang="en-US" altLang="ko-KR" sz="1400" b="1" dirty="0">
                <a:solidFill>
                  <a:schemeClr val="tx1"/>
                </a:solidFill>
              </a:rPr>
              <a:t>?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시계열</a:t>
            </a:r>
            <a:r>
              <a:rPr lang="ko-KR" altLang="en-US" sz="1400" b="1" dirty="0">
                <a:solidFill>
                  <a:schemeClr val="tx1"/>
                </a:solidFill>
              </a:rPr>
              <a:t> 다차원 데이터인가</a:t>
            </a:r>
            <a:r>
              <a:rPr lang="en-US" altLang="ko-KR" sz="1400" b="1" dirty="0">
                <a:solidFill>
                  <a:schemeClr val="tx1"/>
                </a:solidFill>
              </a:rPr>
              <a:t>? (ex :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시계열</a:t>
            </a:r>
            <a:r>
              <a:rPr lang="ko-KR" altLang="en-US" sz="1400" b="1" dirty="0">
                <a:solidFill>
                  <a:schemeClr val="tx1"/>
                </a:solidFill>
              </a:rPr>
              <a:t> 주식 그래프 </a:t>
            </a:r>
            <a:r>
              <a:rPr lang="en-US" altLang="ko-KR" sz="1400" b="1" dirty="0">
                <a:solidFill>
                  <a:schemeClr val="tx1"/>
                </a:solidFill>
              </a:rPr>
              <a:t>vs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시계열</a:t>
            </a:r>
            <a:r>
              <a:rPr lang="ko-KR" altLang="en-US" sz="1400" b="1" dirty="0">
                <a:solidFill>
                  <a:schemeClr val="tx1"/>
                </a:solidFill>
              </a:rPr>
              <a:t> 이미지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영상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))</a:t>
            </a:r>
          </a:p>
          <a:p>
            <a:pPr marL="896938" lvl="2" indent="-268288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맑은 고딕" pitchFamily="50" charset="-127"/>
              <a:buChar char="→"/>
            </a:pPr>
            <a:r>
              <a:rPr lang="en-US" altLang="ko-KR" sz="1050" b="1" dirty="0" smtClean="0">
                <a:solidFill>
                  <a:schemeClr val="tx1"/>
                </a:solidFill>
              </a:rPr>
              <a:t>RNN, Transformer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등 시계열 네트워크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Layer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에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CNN, FC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등과 같은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Feature Extraction Layer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를 사전에 추가할 지 결정함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marL="896938" lvl="2" indent="-268288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맑은 고딕" pitchFamily="50" charset="-127"/>
              <a:buChar char="→"/>
            </a:pPr>
            <a:r>
              <a:rPr lang="ko-KR" altLang="en-US" sz="1050" b="1" dirty="0" smtClean="0">
                <a:solidFill>
                  <a:schemeClr val="tx1"/>
                </a:solidFill>
              </a:rPr>
              <a:t>그러나 시계열 데이터라고 해서 무조건 시계열 네트워크를 사용하는 것은 아님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(ex : 3D CNN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의 경우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Sequential 2D CNN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을 위해 사용 가능함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</a:t>
            </a:r>
            <a:endParaRPr lang="en-US" altLang="ko-KR" sz="1100" b="1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chemeClr val="tx1"/>
                </a:solidFill>
              </a:rPr>
              <a:t>순차적 또는 비순차적으로 </a:t>
            </a:r>
            <a:r>
              <a:rPr lang="ko-KR" altLang="en-US" sz="1400" b="1" dirty="0" err="1">
                <a:solidFill>
                  <a:schemeClr val="tx1"/>
                </a:solidFill>
              </a:rPr>
              <a:t>데이터값이</a:t>
            </a:r>
            <a:r>
              <a:rPr lang="ko-KR" altLang="en-US" sz="1400" b="1" dirty="0">
                <a:solidFill>
                  <a:schemeClr val="tx1"/>
                </a:solidFill>
              </a:rPr>
              <a:t> 쌓이는가</a:t>
            </a:r>
            <a:r>
              <a:rPr lang="en-US" altLang="ko-KR" sz="1400" b="1" dirty="0">
                <a:solidFill>
                  <a:schemeClr val="tx1"/>
                </a:solidFill>
              </a:rPr>
              <a:t>? (ex : LiDAR Point Cloud vs Depth Image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</a:t>
            </a:r>
          </a:p>
          <a:p>
            <a:pPr marL="896938" lvl="2" indent="-268288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맑은 고딕" pitchFamily="50" charset="-127"/>
              <a:buChar char="→"/>
            </a:pPr>
            <a:r>
              <a:rPr lang="ko-KR" altLang="en-US" sz="1050" b="1" dirty="0" smtClean="0">
                <a:solidFill>
                  <a:schemeClr val="tx1"/>
                </a:solidFill>
              </a:rPr>
              <a:t>딥러닝 네트워크는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Variable (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변형적인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구조의 데이터를 수용할 수 없기 때문에 고정된 구조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 (Structured / Ordered)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의 데이터를 만들어내야함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896938" lvl="2" indent="-268288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맑은 고딕" pitchFamily="50" charset="-127"/>
              <a:buChar char="→"/>
            </a:pPr>
            <a:r>
              <a:rPr lang="ko-KR" altLang="en-US" sz="1050" b="1" dirty="0" smtClean="0">
                <a:solidFill>
                  <a:schemeClr val="tx1"/>
                </a:solidFill>
              </a:rPr>
              <a:t>센서 또는 수집 단계에서 데이터가 어떻게 쌓이는가에 따라 </a:t>
            </a:r>
            <a:r>
              <a:rPr lang="en-US" altLang="ko-KR" sz="1050" b="1" dirty="0" smtClean="0">
                <a:solidFill>
                  <a:schemeClr val="tx1"/>
                </a:solidFill>
              </a:rPr>
              <a:t>Raw </a:t>
            </a:r>
            <a:r>
              <a:rPr lang="ko-KR" altLang="en-US" sz="1050" b="1" dirty="0" smtClean="0">
                <a:solidFill>
                  <a:schemeClr val="tx1"/>
                </a:solidFill>
              </a:rPr>
              <a:t>데이터 자체를 재구성해야하는 경우가 발생할 수 있음</a:t>
            </a:r>
            <a:endParaRPr lang="en-US" altLang="ko-KR" sz="105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 smtClean="0"/>
              <a:t>Tips for Fast Training and Data Loading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속도를 높이는 법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2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학습 간소화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매우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Deep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한 딥러닝 네트워크가 항상 성능이 뛰어난 것은 아님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네트워크가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Deep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해질수록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Backpropagation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시 거쳐가는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Layer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개수가 증가함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Gradient Vanishing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및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Explosion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취약해짐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복잡한 구조 또는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Deep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한 네트워크를 학습시키기 위해 각종 복잡한 기법이 적용되며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학습 성공에 대한 불확실성이 증가함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Backbone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네트워크 사용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/ Learning Rate Scheduling / Data Augmentation etc</a:t>
            </a: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학습의 성공여부는 네트워크의 복잡도나 구조보다는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목표에 적합한 패턴을 데이터셋이 지니고 있는지에 결정됨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학습이 쉽게 성공하는 데이터셋은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…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목표에 적합한 패턴이 입력 데이터에 내재되어있음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808163" lvl="2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</a:pPr>
            <a:r>
              <a:rPr lang="en-US" altLang="ko-KR" sz="1200" b="1" dirty="0" smtClean="0">
                <a:solidFill>
                  <a:schemeClr val="tx1"/>
                </a:solidFill>
              </a:rPr>
              <a:t>Task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의 목표에 적합하며 학습하기 쉬운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가 제시되어있음 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학습 간소화 시키기 위한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Domain Knowledge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가 요구됨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ko-KR" altLang="en-US" sz="1400" b="1" spc="-60" dirty="0" smtClean="0">
                <a:solidFill>
                  <a:schemeClr val="tx1"/>
                </a:solidFill>
              </a:rPr>
              <a:t>입력 데이터 및 네트워크 구조에 대해 최적화하는 기법은 많이 등장했으나 </a:t>
            </a:r>
            <a:r>
              <a:rPr lang="en-US" altLang="ko-KR" sz="1400" b="1" spc="-6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에 적합하게 </a:t>
            </a:r>
            <a:r>
              <a:rPr lang="en-US" altLang="ko-KR" sz="1400" b="1" spc="-60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spc="-60" dirty="0" smtClean="0">
                <a:solidFill>
                  <a:schemeClr val="tx1"/>
                </a:solidFill>
              </a:rPr>
              <a:t>를 학습에 쉽게 변화시키는 것은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많이 등장하지 않음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간소화시키면 학습에 대한 부담이 감소되며 학습 성공률을 높일 수 있음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추가적으로 네트워크 간소화도 가능함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38163" lvl="1" indent="-21431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Groundtruth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간소화시키기 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위해서는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Task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에 대한 </a:t>
            </a:r>
            <a:r>
              <a:rPr lang="en-US" altLang="ko-KR" sz="1400" b="1" spc="-70" dirty="0" smtClean="0">
                <a:solidFill>
                  <a:schemeClr val="tx1"/>
                </a:solidFill>
              </a:rPr>
              <a:t>Domain Knowledge</a:t>
            </a:r>
            <a:r>
              <a:rPr lang="ko-KR" altLang="en-US" sz="1400" b="1" spc="-70" dirty="0" smtClean="0">
                <a:solidFill>
                  <a:schemeClr val="tx1"/>
                </a:solidFill>
              </a:rPr>
              <a:t>를 기반으로 학습하지 않아도 되는 불필요한 요소를 제거해야함</a:t>
            </a:r>
            <a:endParaRPr lang="en-US" altLang="ko-KR" sz="1400" b="1" spc="-7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ko-KR" altLang="en-US" sz="4000" b="1" spc="-30" dirty="0" smtClean="0">
                <a:solidFill>
                  <a:schemeClr val="bg1"/>
                </a:solidFill>
              </a:rPr>
              <a:t>최근 딥러닝 기술 트렌드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30BD1B1-AA22-48F1-B3ED-579CD284605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94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dirty="0" smtClean="0"/>
              <a:t>최근 딥러닝 기술 트렌드</a:t>
            </a:r>
            <a:endParaRPr lang="ko-KR" altLang="en-US" b="1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2135505"/>
            <a:ext cx="3553460" cy="407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5465" y="2038985"/>
            <a:ext cx="3175019" cy="425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59090" y="2051050"/>
            <a:ext cx="3917174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218441" y="6345237"/>
            <a:ext cx="3855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://n.news.naver.com/mnews/article/277/0005168344?sid=105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3521" y="6335077"/>
            <a:ext cx="3855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https://n.news.naver.com/mnews/article/138/0002125323?sid=105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60361" y="6319837"/>
            <a:ext cx="38557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b="1" dirty="0" smtClean="0"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800" b="1" dirty="0" smtClean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80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https://n.news.naver.com/mnews/article/092/0002272171?sid=105</a:t>
            </a:r>
            <a:endParaRPr lang="ko-KR" altLang="en-US" sz="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dirty="0" smtClean="0"/>
              <a:t>최근 딥러닝 기술 트렌드</a:t>
            </a:r>
            <a:endParaRPr lang="ko-KR" alt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4683760" y="1920240"/>
            <a:ext cx="2336800" cy="604520"/>
          </a:xfrm>
          <a:prstGeom prst="roundRect">
            <a:avLst>
              <a:gd name="adj" fmla="val 11137"/>
            </a:avLst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Deep Learning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• AI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33120" y="3002280"/>
            <a:ext cx="2336800" cy="665480"/>
          </a:xfrm>
          <a:prstGeom prst="roundRect">
            <a:avLst>
              <a:gd name="adj" fmla="val 1113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On-Device AI</a:t>
            </a:r>
          </a:p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Embedded AI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545840" y="3017520"/>
            <a:ext cx="2336800" cy="665480"/>
          </a:xfrm>
          <a:prstGeom prst="roundRect">
            <a:avLst>
              <a:gd name="adj" fmla="val 1113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MLOps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278880" y="3012440"/>
            <a:ext cx="2336800" cy="665480"/>
          </a:xfrm>
          <a:prstGeom prst="roundRect">
            <a:avLst>
              <a:gd name="adj" fmla="val 1113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초거대 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AI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8971280" y="3017520"/>
            <a:ext cx="2336800" cy="665480"/>
          </a:xfrm>
          <a:prstGeom prst="roundRect">
            <a:avLst>
              <a:gd name="adj" fmla="val 11137"/>
            </a:avLst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err="1" smtClean="0">
                <a:latin typeface="맑은 고딕" pitchFamily="50" charset="-127"/>
                <a:ea typeface="맑은 고딕" pitchFamily="50" charset="-127"/>
              </a:rPr>
              <a:t>Explainability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>
          <a:xfrm rot="5400000">
            <a:off x="3688080" y="838200"/>
            <a:ext cx="477520" cy="38506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6" idx="2"/>
            <a:endCxn id="8" idx="0"/>
          </p:cNvCxnSpPr>
          <p:nvPr/>
        </p:nvCxnSpPr>
        <p:spPr>
          <a:xfrm rot="5400000">
            <a:off x="5036820" y="2202180"/>
            <a:ext cx="492760" cy="11379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2"/>
            <a:endCxn id="9" idx="0"/>
          </p:cNvCxnSpPr>
          <p:nvPr/>
        </p:nvCxnSpPr>
        <p:spPr>
          <a:xfrm rot="16200000" flipH="1">
            <a:off x="6405880" y="1971040"/>
            <a:ext cx="487680" cy="15951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6" idx="2"/>
            <a:endCxn id="10" idx="0"/>
          </p:cNvCxnSpPr>
          <p:nvPr/>
        </p:nvCxnSpPr>
        <p:spPr>
          <a:xfrm rot="16200000" flipH="1">
            <a:off x="7749540" y="627380"/>
            <a:ext cx="492760" cy="428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2480" y="3693160"/>
            <a:ext cx="235712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시스템의 </a:t>
            </a:r>
            <a:r>
              <a:rPr lang="en-US" altLang="ko-KR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Function Block</a:t>
            </a:r>
            <a:r>
              <a:rPr lang="ko-KR" altLang="en-US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으로 사용되거나 </a:t>
            </a:r>
            <a:r>
              <a:rPr lang="en-US" altLang="ko-KR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One-Shot </a:t>
            </a:r>
            <a:r>
              <a:rPr lang="ko-KR" altLang="en-US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구조의 네트워크 설계</a:t>
            </a:r>
            <a:endParaRPr lang="en-US" altLang="ko-KR" sz="1050" b="1" u="sng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spc="-8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딥러닝 네트워크를 전용 </a:t>
            </a:r>
            <a:r>
              <a:rPr lang="en-US" altLang="ko-KR" sz="1050" b="1" u="sng" spc="-8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SBC / DSP</a:t>
            </a:r>
            <a:r>
              <a:rPr lang="ko-KR" altLang="en-US" sz="1050" b="1" u="sng" spc="-8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에 </a:t>
            </a:r>
            <a:r>
              <a:rPr lang="ko-KR" altLang="en-US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탑재하여 하나의 제품으로 설계</a:t>
            </a:r>
            <a:endParaRPr lang="en-US" altLang="ko-KR" sz="1050" b="1" u="sng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spc="-100" dirty="0" smtClean="0">
                <a:latin typeface="맑은 고딕" pitchFamily="50" charset="-127"/>
                <a:ea typeface="맑은 고딕" pitchFamily="50" charset="-127"/>
              </a:rPr>
              <a:t>임베디드 보드에 딥러닝 네트워크를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장입하기 위한 포괄적인 기술력</a:t>
            </a: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실시간성 확보를 위해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C/C++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기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반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 딥러닝 네트워크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Compiler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연구</a:t>
            </a: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Efficient Net, Mobile Net</a:t>
            </a:r>
            <a:r>
              <a:rPr lang="ko-KR" altLang="en-US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과 같이 경량화 모델 설계</a:t>
            </a:r>
            <a:endParaRPr lang="en-US" altLang="ko-KR" sz="1050" b="1" u="sng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u="sng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Quantization </a:t>
            </a:r>
            <a:r>
              <a:rPr lang="ko-KR" altLang="en-US" sz="1050" b="1" u="sng" spc="-40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등을 이용한 네트워크 </a:t>
            </a:r>
            <a:r>
              <a:rPr lang="ko-KR" altLang="en-US" sz="1050" b="1" u="sng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경량화 연구</a:t>
            </a:r>
            <a:endParaRPr lang="ko-KR" altLang="en-US" sz="1050" b="1" u="sng" dirty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540760" y="3718560"/>
            <a:ext cx="23571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딥러닝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• AI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를 하나의 서비스로서 </a:t>
            </a:r>
            <a:r>
              <a:rPr lang="ko-KR" altLang="en-US" sz="1050" b="1" spc="-70" dirty="0" smtClean="0">
                <a:latin typeface="맑은 고딕" pitchFamily="50" charset="-127"/>
                <a:ea typeface="맑은 고딕" pitchFamily="50" charset="-127"/>
              </a:rPr>
              <a:t>관리하고 운영 유지하는 것에 집중함</a:t>
            </a:r>
            <a:endParaRPr lang="en-US" altLang="ko-KR" sz="1050" b="1" spc="-70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지속적으로 새로운 데이터로 학습이 요구되는 딥러닝을 하나의 서비스로 바라봄</a:t>
            </a:r>
            <a:endParaRPr lang="en-US" altLang="ko-KR" sz="1050" b="1" u="sng" dirty="0" smtClean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spc="-40" dirty="0" smtClean="0">
                <a:latin typeface="맑은 고딕" pitchFamily="50" charset="-127"/>
                <a:ea typeface="맑은 고딕" pitchFamily="50" charset="-127"/>
              </a:rPr>
              <a:t>DevOps </a:t>
            </a:r>
            <a:r>
              <a:rPr lang="ko-KR" altLang="en-US" sz="1050" b="1" spc="-40" dirty="0" smtClean="0">
                <a:latin typeface="맑은 고딕" pitchFamily="50" charset="-127"/>
                <a:ea typeface="맑은 고딕" pitchFamily="50" charset="-127"/>
              </a:rPr>
              <a:t>개념에 딥러닝의 지속적인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학습을 통합시킴</a:t>
            </a: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클라우드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가상화 기술 등 서비스 운영 및 개발이 동시 적용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•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유지를 위한 기술 기반이 필요함</a:t>
            </a: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클라우드 기반 분산학습</a:t>
            </a:r>
            <a:r>
              <a:rPr lang="en-US" altLang="ko-KR" sz="1050" b="1" u="sng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u="sng" dirty="0" smtClean="0">
                <a:solidFill>
                  <a:schemeClr val="accent6"/>
                </a:solidFill>
                <a:latin typeface="맑은 고딕" pitchFamily="50" charset="-127"/>
                <a:ea typeface="맑은 고딕" pitchFamily="50" charset="-127"/>
              </a:rPr>
              <a:t>평생학습 개념이 연구됨</a:t>
            </a:r>
            <a:endParaRPr lang="ko-KR" altLang="en-US" sz="1050" b="1" u="sng" dirty="0">
              <a:solidFill>
                <a:schemeClr val="accent6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263640" y="3728720"/>
            <a:ext cx="2357120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거대한 클라우드 인프라 기반의 인간 유사 지능 구현을 목표함</a:t>
            </a: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Attention</a:t>
            </a:r>
            <a:r>
              <a:rPr lang="ko-KR" altLang="en-US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과</a:t>
            </a:r>
            <a:r>
              <a:rPr lang="en-US" altLang="ko-KR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 Transformer</a:t>
            </a:r>
            <a:r>
              <a:rPr lang="ko-KR" altLang="en-US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의 등장으로 거대한 네트워크 설계에 집중하게됨</a:t>
            </a:r>
            <a:endParaRPr lang="en-US" altLang="ko-KR" sz="1050" b="1" u="sng" dirty="0" smtClean="0">
              <a:solidFill>
                <a:srgbClr val="009999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u="sng" spc="-50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Feature Extraction </a:t>
            </a:r>
            <a:r>
              <a:rPr lang="ko-KR" altLang="en-US" sz="1050" b="1" u="sng" spc="-50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자체에 집중하는 </a:t>
            </a:r>
            <a:r>
              <a:rPr lang="ko-KR" altLang="en-US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기존의 연구와 달리 </a:t>
            </a:r>
            <a:r>
              <a:rPr lang="en-US" altLang="ko-KR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Feature + Contextual Information</a:t>
            </a:r>
            <a:r>
              <a:rPr lang="ko-KR" altLang="en-US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의 활용에 집중함</a:t>
            </a:r>
            <a:endParaRPr lang="en-US" altLang="ko-KR" sz="1050" b="1" u="sng" dirty="0" smtClean="0">
              <a:solidFill>
                <a:srgbClr val="009999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u="sng" spc="-40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GAN, Self-Supervised Learning </a:t>
            </a:r>
            <a:r>
              <a:rPr lang="ko-KR" altLang="en-US" sz="1050" b="1" u="sng" spc="-40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등 </a:t>
            </a:r>
            <a:r>
              <a:rPr lang="ko-KR" altLang="en-US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스스로 </a:t>
            </a:r>
            <a:r>
              <a:rPr lang="en-US" altLang="ko-KR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AI</a:t>
            </a:r>
            <a:r>
              <a:rPr lang="ko-KR" altLang="en-US" sz="1050" b="1" u="sng" dirty="0" smtClean="0">
                <a:solidFill>
                  <a:srgbClr val="009999"/>
                </a:solidFill>
                <a:latin typeface="맑은 고딕" pitchFamily="50" charset="-127"/>
                <a:ea typeface="맑은 고딕" pitchFamily="50" charset="-127"/>
              </a:rPr>
              <a:t>가 학습하는 것에 집중함</a:t>
            </a:r>
            <a:endParaRPr lang="en-US" altLang="ko-KR" sz="1050" b="1" u="sng" dirty="0" smtClean="0">
              <a:solidFill>
                <a:srgbClr val="009999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ex : Stable Diffusion, Novel AI, </a:t>
            </a:r>
          </a:p>
          <a:p>
            <a:pPr marL="92075" indent="-92075">
              <a:tabLst>
                <a:tab pos="92075" algn="l"/>
              </a:tabLst>
            </a:pP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       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파파고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, Hyper </a:t>
            </a:r>
            <a:r>
              <a:rPr lang="en-US" altLang="ko-KR" sz="1050" b="1" dirty="0" err="1" smtClean="0">
                <a:latin typeface="맑은 고딕" pitchFamily="50" charset="-127"/>
                <a:ea typeface="맑은 고딕" pitchFamily="50" charset="-127"/>
              </a:rPr>
              <a:t>Clova</a:t>
            </a:r>
            <a:endParaRPr lang="ko-KR" altLang="en-US" sz="105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981440" y="3759200"/>
            <a:ext cx="2357120" cy="283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군사용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산업용으로 딥러닝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• AI 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기술을 적용하고 있으나 아직까지 </a:t>
            </a:r>
            <a:r>
              <a:rPr lang="en-US" altLang="ko-KR" sz="1050" b="1" dirty="0" smtClean="0">
                <a:latin typeface="맑은 고딕" pitchFamily="50" charset="-127"/>
                <a:ea typeface="맑은 고딕" pitchFamily="50" charset="-127"/>
              </a:rPr>
              <a:t>Black Box</a:t>
            </a:r>
            <a:r>
              <a:rPr lang="ko-KR" altLang="en-US" sz="1050" b="1" dirty="0" smtClean="0">
                <a:latin typeface="맑은 고딕" pitchFamily="50" charset="-127"/>
                <a:ea typeface="맑은 고딕" pitchFamily="50" charset="-127"/>
              </a:rPr>
              <a:t>로 접근하고 있음</a:t>
            </a: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사업 관리 기관에서는 딥러닝 </a:t>
            </a:r>
            <a:r>
              <a:rPr lang="en-US" altLang="ko-KR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• AI</a:t>
            </a: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 기술에 대한 적합성과 유효성을 판단하기 위한 정량적인 지표를 요구하게 될 것임</a:t>
            </a:r>
            <a:endParaRPr lang="en-US" altLang="ko-KR" sz="1050" b="1" u="sng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spc="-40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딥러닝 네트워크가 원하는 방향으로 </a:t>
            </a: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학습하고 있는지 파악할 수 있는 지표과 기법 필요</a:t>
            </a:r>
            <a:endParaRPr lang="en-US" altLang="ko-KR" sz="1050" b="1" u="sng" dirty="0" smtClean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endParaRPr lang="en-US" altLang="ko-KR" sz="1050" b="1" dirty="0" smtClean="0">
              <a:latin typeface="맑은 고딕" pitchFamily="50" charset="-127"/>
              <a:ea typeface="맑은 고딕" pitchFamily="50" charset="-127"/>
            </a:endParaRPr>
          </a:p>
          <a:p>
            <a:pPr marL="92075" indent="-92075">
              <a:buFont typeface="Wingdings" pitchFamily="2" charset="2"/>
              <a:buChar char="§"/>
              <a:tabLst>
                <a:tab pos="92075" algn="l"/>
              </a:tabLst>
            </a:pP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평가지표와 </a:t>
            </a:r>
            <a:r>
              <a:rPr lang="en-US" altLang="ko-KR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Loss Function</a:t>
            </a: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을 직접 연계할 수 있는 </a:t>
            </a:r>
            <a:r>
              <a:rPr lang="en-US" altLang="ko-KR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Loss Function </a:t>
            </a: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설계를 위한 </a:t>
            </a:r>
            <a:r>
              <a:rPr lang="en-US" altLang="ko-KR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Domain </a:t>
            </a:r>
            <a:r>
              <a:rPr lang="ko-KR" altLang="en-US" sz="1050" b="1" u="sng" dirty="0" smtClean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지식과 전문성이 요구됨</a:t>
            </a:r>
            <a:endParaRPr lang="ko-KR" altLang="en-US" sz="1050" b="1" u="sng" dirty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069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=""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=""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rgbClr val="FFFFFF"/>
                </a:solidFill>
              </a:rPr>
              <a:t>감사합니다</a:t>
            </a:r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=""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직사각형 15">
              <a:extLst>
                <a:ext uri="{FF2B5EF4-FFF2-40B4-BE49-F238E27FC236}">
                  <a16:creationId xmlns=""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=""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=""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spc="-30" dirty="0"/>
              <a:t>Dataset Generation / Selection / Management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만약에 학습을 위한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Dataset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이 이미 주어졌다면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ko-KR" altLang="en-US" sz="1600" b="1" spc="-40" dirty="0" smtClean="0">
                <a:solidFill>
                  <a:schemeClr val="tx1"/>
                </a:solidFill>
              </a:rPr>
              <a:t>학습을 위한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Dataset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이 미리 주어졌다면 아래와 같은 사항을 중점적으로 확인해야함</a:t>
            </a:r>
            <a:endParaRPr lang="en-US" altLang="ko-KR" sz="1600" b="1" spc="-40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주어진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데이터셋의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형태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(Data Representation / Format)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의 특성을 파악하기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u"/>
            </a:pPr>
            <a:r>
              <a:rPr lang="ko-KR" altLang="en-US" b="1" dirty="0">
                <a:solidFill>
                  <a:schemeClr val="tx1"/>
                </a:solidFill>
              </a:rPr>
              <a:t>주로 보는 </a:t>
            </a:r>
            <a:r>
              <a:rPr lang="ko-KR" altLang="en-US" b="1" dirty="0" err="1">
                <a:solidFill>
                  <a:schemeClr val="tx1"/>
                </a:solidFill>
              </a:rPr>
              <a:t>데이터셋의</a:t>
            </a:r>
            <a:r>
              <a:rPr lang="ko-KR" altLang="en-US" b="1" dirty="0">
                <a:solidFill>
                  <a:schemeClr val="tx1"/>
                </a:solidFill>
              </a:rPr>
              <a:t> 형태 특성 </a:t>
            </a:r>
            <a:r>
              <a:rPr lang="en-US" altLang="ko-KR" b="1" dirty="0">
                <a:solidFill>
                  <a:schemeClr val="tx1"/>
                </a:solidFill>
              </a:rPr>
              <a:t>: </a:t>
            </a:r>
            <a:r>
              <a:rPr lang="ko-KR" altLang="en-US" b="1" dirty="0">
                <a:solidFill>
                  <a:schemeClr val="tx1"/>
                </a:solidFill>
              </a:rPr>
              <a:t>구조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차원의 형태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내부 </a:t>
            </a:r>
            <a:r>
              <a:rPr lang="ko-KR" altLang="en-US" b="1" dirty="0" err="1">
                <a:solidFill>
                  <a:schemeClr val="tx1"/>
                </a:solidFill>
              </a:rPr>
              <a:t>데이터값의</a:t>
            </a:r>
            <a:r>
              <a:rPr lang="ko-KR" altLang="en-US" b="1" dirty="0">
                <a:solidFill>
                  <a:schemeClr val="tx1"/>
                </a:solidFill>
              </a:rPr>
              <a:t> 분포 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최대값</a:t>
            </a:r>
            <a:r>
              <a:rPr lang="en-US" altLang="ko-KR" b="1" dirty="0">
                <a:solidFill>
                  <a:schemeClr val="tx1"/>
                </a:solidFill>
              </a:rPr>
              <a:t>, </a:t>
            </a:r>
            <a:r>
              <a:rPr lang="ko-KR" altLang="en-US" b="1" dirty="0">
                <a:solidFill>
                  <a:schemeClr val="tx1"/>
                </a:solidFill>
              </a:rPr>
              <a:t>최소값</a:t>
            </a:r>
            <a:r>
              <a:rPr lang="en-US" altLang="ko-KR" b="1" dirty="0">
                <a:solidFill>
                  <a:schemeClr val="tx1"/>
                </a:solidFill>
              </a:rPr>
              <a:t> </a:t>
            </a:r>
            <a:r>
              <a:rPr lang="ko-KR" altLang="en-US" b="1" dirty="0">
                <a:solidFill>
                  <a:schemeClr val="tx1"/>
                </a:solidFill>
              </a:rPr>
              <a:t>범위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주어진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데이터셋에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Noise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가 강하게 적용되었는가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?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(※ Overfitting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을 유발할 수 있는 주요 요소임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/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매우 제한적으로 평가 가능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주어진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데이터셋의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개수가 목표하는 학습 수준 대비 충분한가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?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u"/>
            </a:pPr>
            <a:r>
              <a:rPr lang="en-US" altLang="ko-KR" b="1" dirty="0" smtClean="0">
                <a:solidFill>
                  <a:schemeClr val="tx1"/>
                </a:solidFill>
              </a:rPr>
              <a:t>Classification Task</a:t>
            </a:r>
            <a:r>
              <a:rPr lang="ko-KR" altLang="en-US" b="1" dirty="0" smtClean="0">
                <a:solidFill>
                  <a:schemeClr val="tx1"/>
                </a:solidFill>
              </a:rPr>
              <a:t>의 경우 </a:t>
            </a:r>
            <a:r>
              <a:rPr lang="en-US" altLang="ko-KR" b="1" dirty="0" err="1" smtClean="0">
                <a:solidFill>
                  <a:schemeClr val="tx1"/>
                </a:solidFill>
              </a:rPr>
              <a:t>Groundtruth</a:t>
            </a:r>
            <a:r>
              <a:rPr lang="en-US" altLang="ko-KR" b="1" dirty="0" smtClean="0">
                <a:solidFill>
                  <a:schemeClr val="tx1"/>
                </a:solidFill>
              </a:rPr>
              <a:t> Label</a:t>
            </a:r>
            <a:r>
              <a:rPr lang="ko-KR" altLang="en-US" b="1" dirty="0" smtClean="0">
                <a:solidFill>
                  <a:schemeClr val="tx1"/>
                </a:solidFill>
              </a:rPr>
              <a:t>별로 데이터 개수의 분포가 균일한가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</a:p>
          <a:p>
            <a:pPr lvl="3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en-US" altLang="ko-KR" sz="1100" b="1" dirty="0" smtClean="0">
                <a:solidFill>
                  <a:schemeClr val="tx1"/>
                </a:solidFill>
              </a:rPr>
              <a:t>Label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별 데이터 개수의 분포가 균일하지 않을 경우 특정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Label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만 집중적으로 학습되는 경향이 발생하여 </a:t>
            </a:r>
            <a:r>
              <a:rPr lang="en-US" altLang="ko-KR" sz="1100" b="1" dirty="0" err="1" smtClean="0">
                <a:solidFill>
                  <a:schemeClr val="tx1"/>
                </a:solidFill>
              </a:rPr>
              <a:t>Overfitting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초래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u"/>
            </a:pPr>
            <a:r>
              <a:rPr lang="ko-KR" altLang="en-US" b="1" dirty="0" smtClean="0">
                <a:solidFill>
                  <a:schemeClr val="tx1"/>
                </a:solidFill>
              </a:rPr>
              <a:t>전체 데이터 개수가 너무 적지 않은가</a:t>
            </a:r>
            <a:r>
              <a:rPr lang="en-US" altLang="ko-KR" b="1" dirty="0" smtClean="0">
                <a:solidFill>
                  <a:schemeClr val="tx1"/>
                </a:solidFill>
              </a:rPr>
              <a:t>? </a:t>
            </a:r>
            <a:r>
              <a:rPr lang="en-US" altLang="ko-KR" b="1" dirty="0" smtClean="0">
                <a:solidFill>
                  <a:srgbClr val="00B050"/>
                </a:solidFill>
              </a:rPr>
              <a:t>(※ </a:t>
            </a:r>
            <a:r>
              <a:rPr lang="ko-KR" altLang="en-US" b="1" dirty="0" smtClean="0">
                <a:solidFill>
                  <a:srgbClr val="00B050"/>
                </a:solidFill>
              </a:rPr>
              <a:t>통상적으로 학습을 위해서는 최소 </a:t>
            </a:r>
            <a:r>
              <a:rPr lang="en-US" altLang="ko-KR" b="1" dirty="0" smtClean="0">
                <a:solidFill>
                  <a:srgbClr val="00B050"/>
                </a:solidFill>
              </a:rPr>
              <a:t>8K ~ 10K </a:t>
            </a:r>
            <a:r>
              <a:rPr lang="ko-KR" altLang="en-US" b="1" dirty="0" smtClean="0">
                <a:solidFill>
                  <a:srgbClr val="00B050"/>
                </a:solidFill>
              </a:rPr>
              <a:t>이상의 데이터를 준비함</a:t>
            </a:r>
            <a:r>
              <a:rPr lang="en-US" altLang="ko-KR" b="1" dirty="0" smtClean="0">
                <a:solidFill>
                  <a:srgbClr val="00B050"/>
                </a:solidFill>
              </a:rPr>
              <a:t>)</a:t>
            </a:r>
          </a:p>
          <a:p>
            <a:pPr lvl="2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u"/>
            </a:pPr>
            <a:r>
              <a:rPr lang="ko-KR" altLang="en-US" b="1" dirty="0" smtClean="0">
                <a:solidFill>
                  <a:schemeClr val="tx1"/>
                </a:solidFill>
              </a:rPr>
              <a:t>학습 데이터가 적은 경우 어떻게 대응할 것인가</a:t>
            </a:r>
            <a:r>
              <a:rPr lang="en-US" altLang="ko-KR" b="1" dirty="0" smtClean="0">
                <a:solidFill>
                  <a:schemeClr val="tx1"/>
                </a:solidFill>
              </a:rPr>
              <a:t>?</a:t>
            </a:r>
          </a:p>
          <a:p>
            <a:pPr lvl="3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대표적인 대응 방안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1 : Data Augmentation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을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통한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On-the-Fly 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방식의 랜덤 데이터 생성 적용</a:t>
            </a:r>
            <a:endParaRPr lang="en-US" altLang="ko-KR" sz="1100" b="1" dirty="0" smtClean="0">
              <a:solidFill>
                <a:schemeClr val="tx1"/>
              </a:solidFill>
            </a:endParaRPr>
          </a:p>
          <a:p>
            <a:pPr lvl="3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-US" altLang="ko-KR" sz="1000" b="1" dirty="0" smtClean="0">
                <a:solidFill>
                  <a:srgbClr val="00B050"/>
                </a:solidFill>
              </a:rPr>
              <a:t>     (※ 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사용하는 데이터 특성에 따라 적합한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Augmentation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을 적용해야함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/ 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사용한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Augmentation 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기법이 목표 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Task</a:t>
            </a:r>
            <a:r>
              <a:rPr lang="ko-KR" altLang="en-US" sz="1000" b="1" dirty="0" smtClean="0">
                <a:solidFill>
                  <a:srgbClr val="00B050"/>
                </a:solidFill>
              </a:rPr>
              <a:t>와 사용하는 데이터셋 시나리오에 적합한지 판정해야함</a:t>
            </a:r>
            <a:r>
              <a:rPr lang="en-US" altLang="ko-KR" sz="1000" b="1" dirty="0" smtClean="0">
                <a:solidFill>
                  <a:srgbClr val="00B050"/>
                </a:solidFill>
              </a:rPr>
              <a:t>)</a:t>
            </a:r>
          </a:p>
          <a:p>
            <a:pPr lvl="3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ü"/>
            </a:pPr>
            <a:r>
              <a:rPr lang="ko-KR" altLang="en-US" sz="1100" b="1" dirty="0" smtClean="0">
                <a:solidFill>
                  <a:schemeClr val="tx1"/>
                </a:solidFill>
              </a:rPr>
              <a:t>대표적인 대응 방안 </a:t>
            </a:r>
            <a:r>
              <a:rPr lang="en-US" altLang="ko-KR" sz="1100" b="1" dirty="0" smtClean="0">
                <a:solidFill>
                  <a:schemeClr val="tx1"/>
                </a:solidFill>
              </a:rPr>
              <a:t>2 : GAN (Generative Adversarial Network)</a:t>
            </a:r>
            <a:r>
              <a:rPr lang="ko-KR" altLang="en-US" sz="1100" b="1" dirty="0" smtClean="0">
                <a:solidFill>
                  <a:schemeClr val="tx1"/>
                </a:solidFill>
              </a:rPr>
              <a:t>를 통한 데이터 추가 생성</a:t>
            </a:r>
            <a:endParaRPr lang="en-US" altLang="ko-KR" sz="1050" b="1" dirty="0" smtClean="0">
              <a:solidFill>
                <a:schemeClr val="tx1"/>
              </a:solidFill>
            </a:endParaRPr>
          </a:p>
          <a:p>
            <a:pPr lvl="2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endParaRPr lang="en-US" altLang="ko-KR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8724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기술 분할 디자인</Template>
  <TotalTime>0</TotalTime>
  <Words>10869</Words>
  <Application>Microsoft Office PowerPoint</Application>
  <PresentationFormat>Custom</PresentationFormat>
  <Paragraphs>1253</Paragraphs>
  <Slides>84</Slides>
  <Notes>84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분할</vt:lpstr>
      <vt:lpstr>딥러닝 학습 전략 수립</vt:lpstr>
      <vt:lpstr>목      차</vt:lpstr>
      <vt:lpstr>딥러닝 학습 전략 수립 개요 </vt:lpstr>
      <vt:lpstr>딥러닝 학습 전략 수립 개요</vt:lpstr>
      <vt:lpstr>딥러닝 학습 전략 수립 개요</vt:lpstr>
      <vt:lpstr>딥러닝 학습 전략 수립 개요</vt:lpstr>
      <vt:lpstr>Dataset Generation / Selection / Management</vt:lpstr>
      <vt:lpstr>Dataset Generation / Selection / Management</vt:lpstr>
      <vt:lpstr>Dataset Generation / Selection / Management</vt:lpstr>
      <vt:lpstr>Dataset Generation / Selection / Management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Preprocessing for input and Groundtruth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Loss Function Selection and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Training PipeLine and Deep Learning Network Design</vt:lpstr>
      <vt:lpstr>Optimizer Selection and Learning Rate Scheduling</vt:lpstr>
      <vt:lpstr>Optimizer Selection and Learning Rate Scheduling</vt:lpstr>
      <vt:lpstr>Optimizer Selection and Learning Rate Scheduling</vt:lpstr>
      <vt:lpstr>Optimizer Selection and Learning Rate Scheduling</vt:lpstr>
      <vt:lpstr>Optimizer Selection and Learning Rate Scheduling</vt:lpstr>
      <vt:lpstr>Post Processing</vt:lpstr>
      <vt:lpstr>Post Processing</vt:lpstr>
      <vt:lpstr>Tips for Fast Training and Data Loading</vt:lpstr>
      <vt:lpstr>Tips for Fast Training and Data Loading</vt:lpstr>
      <vt:lpstr>Tips for Fast Training and Data Loading</vt:lpstr>
      <vt:lpstr>최근 딥러닝 기술 트렌드</vt:lpstr>
      <vt:lpstr>최근 딥러닝 기술 트렌드</vt:lpstr>
      <vt:lpstr>최근 딥러닝 기술 트렌드</vt:lpstr>
      <vt:lpstr>감사합니다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2021-07-26T11:52:46Z</dcterms:created>
  <dcterms:modified xsi:type="dcterms:W3CDTF">2022-10-31T13:37:47Z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